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65" r:id="rId3"/>
    <p:sldId id="261" r:id="rId4"/>
    <p:sldId id="431" r:id="rId5"/>
    <p:sldId id="395" r:id="rId6"/>
    <p:sldId id="396" r:id="rId7"/>
    <p:sldId id="432" r:id="rId8"/>
    <p:sldId id="433" r:id="rId9"/>
    <p:sldId id="434" r:id="rId10"/>
    <p:sldId id="435" r:id="rId11"/>
    <p:sldId id="398" r:id="rId12"/>
    <p:sldId id="436" r:id="rId13"/>
    <p:sldId id="437" r:id="rId14"/>
    <p:sldId id="399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01" r:id="rId23"/>
    <p:sldId id="447" r:id="rId24"/>
    <p:sldId id="467" r:id="rId25"/>
    <p:sldId id="466" r:id="rId26"/>
    <p:sldId id="470" r:id="rId27"/>
    <p:sldId id="288" r:id="rId28"/>
    <p:sldId id="452" r:id="rId29"/>
    <p:sldId id="465" r:id="rId30"/>
    <p:sldId id="464" r:id="rId31"/>
    <p:sldId id="468" r:id="rId32"/>
    <p:sldId id="448" r:id="rId33"/>
    <p:sldId id="449" r:id="rId34"/>
    <p:sldId id="451" r:id="rId35"/>
    <p:sldId id="469" r:id="rId36"/>
    <p:sldId id="471" r:id="rId37"/>
    <p:sldId id="450" r:id="rId38"/>
    <p:sldId id="453" r:id="rId39"/>
    <p:sldId id="454" r:id="rId40"/>
    <p:sldId id="455" r:id="rId41"/>
    <p:sldId id="456" r:id="rId42"/>
    <p:sldId id="457" r:id="rId43"/>
    <p:sldId id="462" r:id="rId44"/>
    <p:sldId id="402" r:id="rId45"/>
    <p:sldId id="458" r:id="rId46"/>
    <p:sldId id="461" r:id="rId47"/>
    <p:sldId id="463" r:id="rId48"/>
    <p:sldId id="403" r:id="rId49"/>
    <p:sldId id="459" r:id="rId50"/>
    <p:sldId id="46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74" autoAdjust="0"/>
    <p:restoredTop sz="94390" autoAdjust="0"/>
  </p:normalViewPr>
  <p:slideViewPr>
    <p:cSldViewPr snapToGrid="0">
      <p:cViewPr varScale="1">
        <p:scale>
          <a:sx n="74" d="100"/>
          <a:sy n="74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mber-chaeeunk.tistory.com/3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uangdi.tistory.com/36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6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8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0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쉽게 </a:t>
            </a:r>
            <a:r>
              <a:rPr lang="ko-KR" altLang="en-US" b="1" dirty="0" err="1" smtClean="0"/>
              <a:t>갈아끼울</a:t>
            </a:r>
            <a:r>
              <a:rPr lang="ko-KR" altLang="en-US" b="1" dirty="0" smtClean="0"/>
              <a:t> 수 있겠네 </a:t>
            </a:r>
            <a:r>
              <a:rPr lang="ko-KR" altLang="en-US" b="1" dirty="0" err="1" smtClean="0"/>
              <a:t>이런식으로가면</a:t>
            </a:r>
            <a:r>
              <a:rPr lang="en-US" altLang="ko-KR" b="1" dirty="0" smtClean="0"/>
              <a:t>~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여전히 </a:t>
            </a:r>
            <a:r>
              <a:rPr lang="en-US" altLang="ko-KR" b="1" dirty="0" smtClean="0"/>
              <a:t>Y</a:t>
            </a:r>
            <a:r>
              <a:rPr lang="ko-KR" altLang="en-US" b="1" dirty="0" smtClean="0"/>
              <a:t>축 힘은 크고 속도 안정적이지 못함</a:t>
            </a:r>
            <a:endParaRPr lang="en-US" altLang="ko-KR" b="1" dirty="0" smtClean="0"/>
          </a:p>
          <a:p>
            <a:r>
              <a:rPr lang="en-US" altLang="ko-KR" b="1" dirty="0" smtClean="0"/>
              <a:t>x</a:t>
            </a:r>
            <a:r>
              <a:rPr lang="ko-KR" altLang="en-US" b="1" dirty="0" smtClean="0"/>
              <a:t>축 방향으로 </a:t>
            </a:r>
            <a:r>
              <a:rPr lang="ko-KR" altLang="en-US" b="1" dirty="0" err="1" smtClean="0"/>
              <a:t>끌고가는거지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공이 그릇 바닥을 구르는 듯</a:t>
            </a:r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아까까지는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차원</a:t>
            </a:r>
            <a:r>
              <a:rPr lang="en-US" altLang="ko-KR" b="1" baseline="0" dirty="0" smtClean="0"/>
              <a:t> flatten</a:t>
            </a:r>
            <a:r>
              <a:rPr lang="ko-KR" altLang="en-US" b="1" baseline="0" dirty="0" smtClean="0"/>
              <a:t>이었다</a:t>
            </a:r>
            <a:r>
              <a:rPr lang="en-US" altLang="ko-KR" b="1" baseline="0" dirty="0" smtClean="0"/>
              <a:t>!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필터와 연산하는 부분이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정해져있으니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부분을 각각 빼내어 필터와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행렬연산을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하도록 데이터 형상을 조정</a:t>
            </a:r>
            <a:r>
              <a:rPr lang="ko-KR" altLang="en-US" dirty="0" smtClean="0"/>
              <a:t>하는 것이 </a:t>
            </a:r>
            <a:r>
              <a:rPr lang="en-US" altLang="ko-KR" dirty="0" smtClean="0"/>
              <a:t>im2col</a:t>
            </a:r>
            <a:r>
              <a:rPr lang="ko-KR" altLang="en-US" dirty="0" smtClean="0"/>
              <a:t>의 아이디어이다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im2col</a:t>
            </a:r>
            <a:r>
              <a:rPr lang="ko-KR" altLang="en-US" dirty="0" smtClean="0"/>
              <a:t>은 입력 데이터를 가중치 계산하기 편하도록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차원 이미지인 입력 데이터와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를 모두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행렬로 </a:t>
            </a:r>
            <a:r>
              <a:rPr lang="ko-KR" altLang="en-US" dirty="0" err="1" smtClean="0"/>
              <a:t>전개출처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https://amber-chaeeunk.tistory.com/31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채채씨의</a:t>
            </a:r>
            <a:r>
              <a:rPr lang="ko-KR" altLang="en-US" dirty="0" smtClean="0"/>
              <a:t> 학습 기록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티스토리</a:t>
            </a:r>
            <a:r>
              <a:rPr lang="en-US" altLang="ko-KR" dirty="0" smtClean="0"/>
              <a:t>]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70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96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27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58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4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입력데이터가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뿐이었지만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입력데이터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나눴기 때문에 연산해야하는 데이터 수는 결과적으로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 </a:t>
            </a:r>
            <a:r>
              <a:rPr lang="ko-KR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 속도는 빠르다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63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73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4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4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 패딩이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0,1(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패딩 인덱스 제외하고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)~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 선택이지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20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 패딩이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0,1(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패딩 인덱스 제외하고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)~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 선택이지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9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32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9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0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58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96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4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원하는 </a:t>
            </a:r>
            <a:r>
              <a:rPr lang="ko-KR" altLang="en-US" dirty="0" err="1" smtClean="0"/>
              <a:t>줄이고자하는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사이즈만 두고 다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합쳐버림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(c/oh/ow/n)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37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04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계속 </a:t>
            </a:r>
            <a:r>
              <a:rPr lang="en-US" altLang="ko-KR" dirty="0" smtClean="0"/>
              <a:t>shape</a:t>
            </a:r>
            <a:r>
              <a:rPr lang="ko-KR" altLang="en-US" dirty="0" smtClean="0"/>
              <a:t>을 복구</a:t>
            </a:r>
            <a:r>
              <a:rPr lang="en-US" altLang="ko-KR" dirty="0" smtClean="0"/>
              <a:t>!!</a:t>
            </a:r>
            <a:r>
              <a:rPr lang="ko-KR" altLang="en-US" dirty="0" smtClean="0"/>
              <a:t>해가면서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70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742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0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 했던 것과 완전 동일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범용성 때문에 </a:t>
            </a:r>
            <a:r>
              <a:rPr lang="en-US" altLang="ko-KR" dirty="0" smtClean="0"/>
              <a:t>txt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많이쓰지만</a:t>
            </a:r>
            <a:r>
              <a:rPr lang="ko-KR" altLang="en-US" dirty="0" smtClean="0"/>
              <a:t> 컴퓨터가 읽을 수 </a:t>
            </a:r>
            <a:r>
              <a:rPr lang="ko-KR" altLang="en-US" dirty="0" err="1" smtClean="0"/>
              <a:t>있는건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</a:t>
            </a:r>
            <a:r>
              <a:rPr lang="en-US" altLang="ko-KR" dirty="0" smtClean="0"/>
              <a:t>1(</a:t>
            </a:r>
            <a:r>
              <a:rPr lang="en-US" altLang="ko-KR" dirty="0" err="1" smtClean="0"/>
              <a:t>png</a:t>
            </a:r>
            <a:r>
              <a:rPr lang="ko-KR" altLang="en-US" dirty="0" smtClean="0"/>
              <a:t>도 저장가능하다</a:t>
            </a:r>
            <a:r>
              <a:rPr lang="en-US" altLang="ko-KR" dirty="0" smtClean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16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MNIST </a:t>
            </a:r>
            <a:r>
              <a:rPr lang="ko-KR" altLang="en-US" b="1" dirty="0" smtClean="0"/>
              <a:t>데이터셋으로 학습</a:t>
            </a:r>
            <a:endParaRPr lang="en-US" altLang="ko-KR" b="1" dirty="0" smtClean="0"/>
          </a:p>
          <a:p>
            <a:r>
              <a:rPr lang="ko-KR" altLang="en-US" b="1" dirty="0" smtClean="0"/>
              <a:t>작은 네트워크로서는 정확도가 아주 높다</a:t>
            </a:r>
            <a:r>
              <a:rPr lang="en-US" altLang="ko-KR" b="1" dirty="0" smtClean="0"/>
              <a:t>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7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50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작은 네트워크로서는 정확도가 아주 높다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그런데</a:t>
            </a:r>
            <a:r>
              <a:rPr lang="ko-KR" altLang="en-US" b="1" baseline="0" dirty="0" smtClean="0"/>
              <a:t> 그럼 입력으로 받은 이미지를 얘넨 대체 어떻게 </a:t>
            </a:r>
            <a:r>
              <a:rPr lang="ko-KR" altLang="en-US" b="1" baseline="0" dirty="0" err="1" smtClean="0"/>
              <a:t>보고있는거지</a:t>
            </a:r>
            <a:r>
              <a:rPr lang="en-US" altLang="ko-KR" b="1" baseline="0" dirty="0" smtClean="0"/>
              <a:t>? -&gt; </a:t>
            </a:r>
            <a:r>
              <a:rPr lang="ko-KR" altLang="en-US" b="1" baseline="0" dirty="0" err="1" smtClean="0"/>
              <a:t>다응장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63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https://sonstory.tistory.com/70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83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https://sonstory.tistory.com/70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https://sonstory.tistory.com/70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98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컬러맵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cmap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75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shape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맞춰줘야지</a:t>
            </a:r>
            <a:r>
              <a:rPr lang="ko-KR" altLang="en-US" dirty="0" smtClean="0"/>
              <a:t> 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64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 자체가 대각선을 경계로 흰색에서 검은색으로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나뉘어져있죠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 smtClean="0">
              <a:effectLst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레나씨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사진을 보면 대각선 방향의 에지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색상이 바뀐 경계선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반응해서 </a:t>
            </a:r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대각선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방향의 선을 추출하는 걸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필터가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가로방향의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에지를 기준으로 색상이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나뉘어있네요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그래서인지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레나씨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사진도 갑자기 눈썹과 눈꺼풀이 부각돼 보이고 가로 방향의 모자의 깃털이 부각돼 보이네요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https://huangdi.tistory.com/36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공부하는짱구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티스토리</a:t>
            </a:r>
            <a:r>
              <a:rPr lang="en-US" altLang="ko-KR" dirty="0" smtClean="0"/>
              <a:t>]</a:t>
            </a:r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26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29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06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2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8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8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4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1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.matplotlib.net/stable/gallery/images_contours_and_fields/interpolation_method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/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1026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24961"/>
            <a:ext cx="4305299" cy="60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log.kakaocdn.net/dn/I1Jjh/btqJ1K1aKL4/7NsXBRKzLFRNFkm3HLoT2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94" y="100209"/>
            <a:ext cx="4851798" cy="248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7.2.6 </a:t>
            </a:r>
            <a:r>
              <a:rPr lang="ko-KR" altLang="en-US" dirty="0" smtClean="0"/>
              <a:t>블록으로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채널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높이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너비</a:t>
            </a:r>
            <a:r>
              <a:rPr lang="en-US" altLang="ko-KR" dirty="0" smtClean="0">
                <a:solidFill>
                  <a:srgbClr val="0070C0"/>
                </a:solidFill>
              </a:rPr>
              <a:t>) (C, H, W) = “</a:t>
            </a:r>
            <a:r>
              <a:rPr lang="ko-KR" altLang="en-US" dirty="0" smtClean="0">
                <a:solidFill>
                  <a:srgbClr val="0070C0"/>
                </a:solidFill>
              </a:rPr>
              <a:t>블록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출력 데이터 채널</a:t>
            </a:r>
            <a:r>
              <a:rPr lang="en-US" altLang="ko-KR" dirty="0" smtClean="0">
                <a:solidFill>
                  <a:srgbClr val="0070C0"/>
                </a:solidFill>
              </a:rPr>
              <a:t>=1, =</a:t>
            </a:r>
            <a:r>
              <a:rPr lang="ko-KR" altLang="en-US" dirty="0" smtClean="0">
                <a:solidFill>
                  <a:srgbClr val="0070C0"/>
                </a:solidFill>
              </a:rPr>
              <a:t>데이터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장 </a:t>
            </a:r>
            <a:r>
              <a:rPr lang="en-US" altLang="ko-KR" dirty="0" smtClean="0">
                <a:solidFill>
                  <a:srgbClr val="0070C0"/>
                </a:solidFill>
              </a:rPr>
              <a:t>feature map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출력도 다수의 채널</a:t>
            </a:r>
            <a:r>
              <a:rPr lang="en-US" altLang="ko-KR" dirty="0" smtClean="0">
                <a:solidFill>
                  <a:srgbClr val="0070C0"/>
                </a:solidFill>
              </a:rPr>
              <a:t>, “</a:t>
            </a:r>
            <a:r>
              <a:rPr lang="ko-KR" altLang="en-US" dirty="0" smtClean="0">
                <a:solidFill>
                  <a:srgbClr val="0070C0"/>
                </a:solidFill>
              </a:rPr>
              <a:t>블록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이고 싶으면</a:t>
            </a:r>
            <a:r>
              <a:rPr lang="en-US" altLang="ko-KR" dirty="0" smtClean="0">
                <a:solidFill>
                  <a:srgbClr val="0070C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필터의 개수를 늘려라 </a:t>
            </a:r>
            <a:r>
              <a:rPr lang="en-US" altLang="ko-KR" dirty="0" smtClean="0">
                <a:solidFill>
                  <a:srgbClr val="0070C0"/>
                </a:solidFill>
              </a:rPr>
              <a:t>FN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필터의 가중치 데이터는 </a:t>
            </a:r>
            <a:r>
              <a:rPr lang="en-US" altLang="ko-KR" dirty="0" smtClean="0">
                <a:solidFill>
                  <a:srgbClr val="0070C0"/>
                </a:solidFill>
              </a:rPr>
              <a:t>4</a:t>
            </a:r>
            <a:r>
              <a:rPr lang="ko-KR" altLang="en-US" dirty="0" smtClean="0">
                <a:solidFill>
                  <a:srgbClr val="0070C0"/>
                </a:solidFill>
              </a:rPr>
              <a:t>차원 데이터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37572" y="66571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989226" y="2116898"/>
            <a:ext cx="209921" cy="23864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s://blog.kakaocdn.net/dn/cign8n/btq4rzyeVtw/vtkSDCy9qhQ2ahcai5fiI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609" y="3358691"/>
            <a:ext cx="4838483" cy="313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9838810" y="3674060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83901" y="3867478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943200" y="5864973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52343" y="5873781"/>
            <a:ext cx="336884" cy="32723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https://blog.kakaocdn.net/dn/bfEv36/btqJ92GgkKA/8V1OlKth1eHe2iGvvx59S1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03484"/>
            <a:ext cx="5467350" cy="203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4045631" y="4805928"/>
            <a:ext cx="632840" cy="8182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045631" y="5791886"/>
            <a:ext cx="632840" cy="60891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32824" y="633438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 smtClean="0"/>
              <a:t>(1, 1) </a:t>
            </a:r>
            <a:r>
              <a:rPr lang="ko-KR" altLang="en-US" sz="1400" b="1" dirty="0" smtClean="0"/>
              <a:t>항상 하나만 존재</a:t>
            </a:r>
            <a:r>
              <a:rPr lang="en-US" altLang="ko-KR" sz="1400" b="1" dirty="0" smtClean="0"/>
              <a:t>,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(FN)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채널 하나 당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/>
              <a:t>하나의 값을 필터를 적용한 모든 원소에 더한다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6543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7.2.7 </a:t>
            </a:r>
            <a:r>
              <a:rPr lang="ko-KR" altLang="en-US" dirty="0" smtClean="0"/>
              <a:t>배치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데이터 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채널 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높이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너비</a:t>
            </a:r>
            <a:r>
              <a:rPr lang="en-US" altLang="ko-KR" dirty="0" smtClean="0">
                <a:solidFill>
                  <a:srgbClr val="0070C0"/>
                </a:solidFill>
              </a:rPr>
              <a:t>) -&gt; 4</a:t>
            </a:r>
            <a:r>
              <a:rPr lang="ko-KR" altLang="en-US" dirty="0" smtClean="0">
                <a:solidFill>
                  <a:srgbClr val="0070C0"/>
                </a:solidFill>
              </a:rPr>
              <a:t>차원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한번에 처리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108" name="Picture 12" descr="https://blog.kakaocdn.net/dn/vCqcp/btq4s2mn6xW/xXRduAVNumDLlkaKkD6r0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61" y="3352133"/>
            <a:ext cx="6858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2855933" y="5342350"/>
            <a:ext cx="211241" cy="2712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18952" y="5325648"/>
            <a:ext cx="211241" cy="2712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260622" y="5342350"/>
            <a:ext cx="211241" cy="2712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330193" y="5325647"/>
            <a:ext cx="211241" cy="2712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471863" y="5342349"/>
            <a:ext cx="211241" cy="2712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가로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세로 방향이 공간을 줄임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집약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최대 </a:t>
            </a:r>
            <a:r>
              <a:rPr lang="ko-KR" altLang="en-US" dirty="0" err="1" smtClean="0">
                <a:solidFill>
                  <a:srgbClr val="0070C0"/>
                </a:solidFill>
              </a:rPr>
              <a:t>풀링</a:t>
            </a:r>
            <a:r>
              <a:rPr lang="en-US" altLang="ko-KR" dirty="0" smtClean="0">
                <a:solidFill>
                  <a:srgbClr val="0070C0"/>
                </a:solidFill>
              </a:rPr>
              <a:t>max pooling : </a:t>
            </a:r>
            <a:r>
              <a:rPr lang="ko-KR" altLang="en-US" dirty="0" smtClean="0">
                <a:solidFill>
                  <a:srgbClr val="0070C0"/>
                </a:solidFill>
              </a:rPr>
              <a:t>최댓값을 구하는 연산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영역 내 </a:t>
            </a:r>
            <a:r>
              <a:rPr lang="en-US" altLang="ko-KR" dirty="0" smtClean="0">
                <a:solidFill>
                  <a:srgbClr val="0070C0"/>
                </a:solidFill>
              </a:rPr>
              <a:t>max </a:t>
            </a:r>
            <a:r>
              <a:rPr lang="ko-KR" altLang="en-US" dirty="0" err="1" smtClean="0">
                <a:solidFill>
                  <a:srgbClr val="0070C0"/>
                </a:solidFill>
              </a:rPr>
              <a:t>택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풀링</a:t>
            </a:r>
            <a:r>
              <a:rPr lang="ko-KR" altLang="en-US" dirty="0" smtClean="0">
                <a:solidFill>
                  <a:srgbClr val="0070C0"/>
                </a:solidFill>
              </a:rPr>
              <a:t> 윈도우 크기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err="1" smtClean="0">
                <a:solidFill>
                  <a:srgbClr val="0070C0"/>
                </a:solidFill>
              </a:rPr>
              <a:t>스트라이드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보통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이미지 인식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평균 </a:t>
            </a:r>
            <a:r>
              <a:rPr lang="ko-KR" altLang="en-US" dirty="0" err="1" smtClean="0">
                <a:solidFill>
                  <a:srgbClr val="0070C0"/>
                </a:solidFill>
              </a:rPr>
              <a:t>풀링</a:t>
            </a:r>
            <a:r>
              <a:rPr lang="en-US" altLang="ko-KR" dirty="0" smtClean="0">
                <a:solidFill>
                  <a:srgbClr val="0070C0"/>
                </a:solidFill>
              </a:rPr>
              <a:t>average pooling </a:t>
            </a:r>
          </a:p>
        </p:txBody>
      </p:sp>
      <p:pic>
        <p:nvPicPr>
          <p:cNvPr id="7170" name="Picture 2" descr="https://blog.kakaocdn.net/dn/Zr9l1/btq4pz0gji2/rPIkNpG6gYK2TmX4QOM48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16" y="3658388"/>
            <a:ext cx="7041372" cy="275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1. </a:t>
            </a:r>
            <a:r>
              <a:rPr lang="ko-KR" altLang="en-US" dirty="0" smtClean="0">
                <a:solidFill>
                  <a:srgbClr val="0070C0"/>
                </a:solidFill>
              </a:rPr>
              <a:t>학습해야 할 매개변수가 없다</a:t>
            </a:r>
            <a:r>
              <a:rPr lang="en-US" altLang="ko-KR" dirty="0" smtClean="0">
                <a:solidFill>
                  <a:srgbClr val="0070C0"/>
                </a:solidFill>
              </a:rPr>
              <a:t>. &lt;- </a:t>
            </a:r>
            <a:r>
              <a:rPr lang="ko-KR" altLang="en-US" dirty="0" smtClean="0">
                <a:solidFill>
                  <a:srgbClr val="0070C0"/>
                </a:solidFill>
              </a:rPr>
              <a:t>최댓값</a:t>
            </a:r>
            <a:r>
              <a:rPr lang="en-US" altLang="ko-KR" dirty="0" smtClean="0"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solidFill>
                  <a:srgbClr val="0070C0"/>
                </a:solidFill>
              </a:rPr>
              <a:t>평균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2. </a:t>
            </a:r>
            <a:r>
              <a:rPr lang="ko-KR" altLang="en-US" dirty="0" smtClean="0">
                <a:solidFill>
                  <a:srgbClr val="0070C0"/>
                </a:solidFill>
              </a:rPr>
              <a:t>채널 수가 변하지 않는다</a:t>
            </a:r>
            <a:r>
              <a:rPr lang="en-US" altLang="ko-KR" dirty="0" smtClean="0">
                <a:solidFill>
                  <a:srgbClr val="0070C0"/>
                </a:solidFill>
              </a:rPr>
              <a:t>. &lt;- </a:t>
            </a:r>
            <a:r>
              <a:rPr lang="ko-KR" altLang="en-US" dirty="0" smtClean="0">
                <a:solidFill>
                  <a:srgbClr val="0070C0"/>
                </a:solidFill>
              </a:rPr>
              <a:t>채널 별 독립 계산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3. </a:t>
            </a:r>
            <a:r>
              <a:rPr lang="ko-KR" altLang="en-US" dirty="0" smtClean="0">
                <a:solidFill>
                  <a:srgbClr val="0070C0"/>
                </a:solidFill>
              </a:rPr>
              <a:t>입력 변화에 영향을 적게 받는다</a:t>
            </a:r>
            <a:r>
              <a:rPr lang="en-US" altLang="ko-KR" dirty="0" smtClean="0">
                <a:solidFill>
                  <a:srgbClr val="0070C0"/>
                </a:solidFill>
              </a:rPr>
              <a:t>.(robust) 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만약 가로가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원소만큼 밀려도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err="1" smtClean="0">
                <a:solidFill>
                  <a:srgbClr val="0070C0"/>
                </a:solidFill>
              </a:rPr>
              <a:t>풀링이</a:t>
            </a:r>
            <a:r>
              <a:rPr lang="ko-KR" altLang="en-US" dirty="0" smtClean="0">
                <a:solidFill>
                  <a:srgbClr val="0070C0"/>
                </a:solidFill>
              </a:rPr>
              <a:t> 흡수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해서 출력은 같다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5" name="Picture 2" descr="https://blog.kakaocdn.net/dn/Zr9l1/btq4pz0gji2/rPIkNpG6gYK2TmX4QOM48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16" y="3658388"/>
            <a:ext cx="7041372" cy="275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9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7.4.1 4</a:t>
            </a:r>
            <a:r>
              <a:rPr lang="ko-KR" altLang="en-US" dirty="0" smtClean="0"/>
              <a:t>차원 배열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6" y="2299970"/>
            <a:ext cx="5429529" cy="2959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81" y="2299971"/>
            <a:ext cx="4896102" cy="295925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22880" y="2523995"/>
            <a:ext cx="736161" cy="33820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blog.kakaocdn.net/dn/bH6SNd/btqKdGDF3De/KkRTiJdkLpXNtkksS4oRH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840" y="4154567"/>
            <a:ext cx="4223142" cy="215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blog.kakaocdn.net/dn/uhpHu/btqGuqSNbX1/pPkC1oqGiYGKKX2AG7VLH0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" r="9576"/>
          <a:stretch/>
        </p:blipFill>
        <p:spPr bwMode="auto">
          <a:xfrm>
            <a:off x="6601042" y="4465529"/>
            <a:ext cx="2010602" cy="20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7.4.2 im2col</a:t>
            </a:r>
            <a:r>
              <a:rPr lang="ko-KR" altLang="en-US" dirty="0" smtClean="0"/>
              <a:t>로 데이터 전개하기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넘파이에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for</a:t>
            </a:r>
            <a:r>
              <a:rPr lang="ko-KR" altLang="en-US" dirty="0" smtClean="0">
                <a:solidFill>
                  <a:srgbClr val="0070C0"/>
                </a:solidFill>
              </a:rPr>
              <a:t>문 사용시 성능 떨어짐 </a:t>
            </a:r>
            <a:r>
              <a:rPr lang="en-US" altLang="ko-KR" dirty="0">
                <a:solidFill>
                  <a:srgbClr val="0070C0"/>
                </a:solidFill>
              </a:rPr>
              <a:t>-&gt; image to </a:t>
            </a:r>
            <a:r>
              <a:rPr lang="en-US" altLang="ko-KR" dirty="0" smtClean="0">
                <a:solidFill>
                  <a:srgbClr val="0070C0"/>
                </a:solidFill>
              </a:rPr>
              <a:t>column!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입력 데이터 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차원 행렬 전환 함수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err="1" smtClean="0">
                <a:solidFill>
                  <a:srgbClr val="0070C0"/>
                </a:solidFill>
              </a:rPr>
              <a:t>필터링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가중치 계산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에 좋게끔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데이터 수 포함한 </a:t>
            </a:r>
            <a:r>
              <a:rPr lang="en-US" altLang="ko-KR" dirty="0" smtClean="0">
                <a:solidFill>
                  <a:srgbClr val="0070C0"/>
                </a:solidFill>
              </a:rPr>
              <a:t>4</a:t>
            </a:r>
            <a:r>
              <a:rPr lang="ko-KR" altLang="en-US" dirty="0" smtClean="0">
                <a:solidFill>
                  <a:srgbClr val="0070C0"/>
                </a:solidFill>
              </a:rPr>
              <a:t>차원 </a:t>
            </a:r>
            <a:r>
              <a:rPr lang="en-US" altLang="ko-KR" dirty="0" smtClean="0">
                <a:solidFill>
                  <a:srgbClr val="0070C0"/>
                </a:solidFill>
              </a:rPr>
              <a:t>-&gt; 2</a:t>
            </a:r>
            <a:r>
              <a:rPr lang="ko-KR" altLang="en-US" dirty="0" smtClean="0">
                <a:solidFill>
                  <a:srgbClr val="0070C0"/>
                </a:solidFill>
              </a:rPr>
              <a:t>차원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필터를 전환하는 모든 영역에서 수행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586" y="467595"/>
            <a:ext cx="3367414" cy="1120622"/>
          </a:xfrm>
          <a:prstGeom prst="rect">
            <a:avLst/>
          </a:prstGeom>
        </p:spPr>
      </p:pic>
      <p:pic>
        <p:nvPicPr>
          <p:cNvPr id="8194" name="Picture 2" descr="https://blog.kakaocdn.net/dn/cQEstQ/btq4p2A9Xf5/2bIwnz0tvv0WG7kQ3UbJj0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67023"/>
            <a:ext cx="4675905" cy="213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807617" y="6149371"/>
            <a:ext cx="1739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latin typeface="Ubuntu Condensed"/>
              </a:rPr>
              <a:t>필터 사이즈</a:t>
            </a:r>
            <a:r>
              <a:rPr lang="en-US" altLang="ko-KR" sz="1600" b="1" dirty="0">
                <a:solidFill>
                  <a:srgbClr val="FFC000"/>
                </a:solidFill>
                <a:latin typeface="Ubuntu Condensed"/>
              </a:rPr>
              <a:t>(</a:t>
            </a:r>
            <a:r>
              <a:rPr lang="en-US" altLang="ko-KR" sz="1600" b="1" dirty="0" smtClean="0">
                <a:solidFill>
                  <a:srgbClr val="FFC000"/>
                </a:solidFill>
                <a:latin typeface="Ubuntu Condensed"/>
              </a:rPr>
              <a:t>5,5)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63469" y="5810817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C000"/>
                </a:solidFill>
                <a:latin typeface="Ubuntu Condensed"/>
              </a:rPr>
              <a:t>행렬로 변환</a:t>
            </a:r>
            <a:r>
              <a:rPr lang="en-US" altLang="ko-KR" sz="1600" b="1" dirty="0" smtClean="0">
                <a:solidFill>
                  <a:srgbClr val="FFC000"/>
                </a:solidFill>
                <a:latin typeface="Ubuntu Condensed"/>
              </a:rPr>
              <a:t>!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pic>
        <p:nvPicPr>
          <p:cNvPr id="8200" name="Picture 8" descr="https://blog.kakaocdn.net/dn/baLcXu/btqGuHtfMLy/SvfdpfS7KrM0ki1Wl1gHrK/im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78" y="3009843"/>
            <a:ext cx="3536890" cy="134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blog.kakaocdn.net/dn/bnw3ZZ/btqJ6cRdacS/0ugCudtKO9CevNOWKY30I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"/>
          <a:stretch/>
        </p:blipFill>
        <p:spPr bwMode="auto">
          <a:xfrm>
            <a:off x="7025013" y="3717990"/>
            <a:ext cx="5166987" cy="306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7.4.2 im2col</a:t>
            </a:r>
            <a:r>
              <a:rPr lang="ko-KR" altLang="en-US" dirty="0" smtClean="0"/>
              <a:t>로 데이터 전개하기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필터 적용 영역이 겹치면</a:t>
            </a:r>
            <a:r>
              <a:rPr lang="en-US" altLang="ko-KR" dirty="0" smtClean="0">
                <a:solidFill>
                  <a:srgbClr val="0070C0"/>
                </a:solidFill>
              </a:rPr>
              <a:t>, im2col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전개 후 원소 수가 더 많아짐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메모리를 더 많이 소비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컴퓨터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행렬 계산 라이브러리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선형 대수 라이브러리</a:t>
            </a:r>
            <a:r>
              <a:rPr lang="en-US" altLang="ko-KR" dirty="0" smtClean="0">
                <a:solidFill>
                  <a:srgbClr val="0070C0"/>
                </a:solidFill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</a:rPr>
              <a:t>등 빠르다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필터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가중치</a:t>
            </a:r>
            <a:r>
              <a:rPr lang="en-US" altLang="ko-KR" dirty="0" smtClean="0">
                <a:solidFill>
                  <a:srgbClr val="0070C0"/>
                </a:solidFill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</a:rPr>
              <a:t>세로로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열 전개 </a:t>
            </a:r>
            <a:r>
              <a:rPr lang="en-US" altLang="ko-KR" dirty="0" smtClean="0">
                <a:solidFill>
                  <a:srgbClr val="0070C0"/>
                </a:solidFill>
              </a:rPr>
              <a:t>&amp;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행렬 곱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&amp; </a:t>
            </a:r>
            <a:r>
              <a:rPr lang="ko-KR" altLang="en-US" dirty="0" smtClean="0">
                <a:solidFill>
                  <a:srgbClr val="0070C0"/>
                </a:solidFill>
              </a:rPr>
              <a:t>출력 </a:t>
            </a:r>
            <a:r>
              <a:rPr lang="en-US" altLang="ko-KR" dirty="0" smtClean="0">
                <a:solidFill>
                  <a:srgbClr val="0070C0"/>
                </a:solidFill>
              </a:rPr>
              <a:t>4</a:t>
            </a:r>
            <a:r>
              <a:rPr lang="en-US" altLang="ko-KR" dirty="0">
                <a:solidFill>
                  <a:srgbClr val="0070C0"/>
                </a:solidFill>
              </a:rPr>
              <a:t>d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reshape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err="1" smtClean="0">
                <a:solidFill>
                  <a:srgbClr val="0070C0"/>
                </a:solidFill>
              </a:rPr>
              <a:t>완전연결</a:t>
            </a:r>
            <a:r>
              <a:rPr lang="ko-KR" altLang="en-US" dirty="0" smtClean="0">
                <a:solidFill>
                  <a:srgbClr val="0070C0"/>
                </a:solidFill>
              </a:rPr>
              <a:t> 계층</a:t>
            </a:r>
            <a:r>
              <a:rPr lang="ko-KR" altLang="en-US" dirty="0">
                <a:solidFill>
                  <a:srgbClr val="0070C0"/>
                </a:solidFill>
              </a:rPr>
              <a:t>의</a:t>
            </a:r>
            <a:r>
              <a:rPr lang="en-US" altLang="ko-KR" dirty="0" smtClean="0">
                <a:solidFill>
                  <a:srgbClr val="0070C0"/>
                </a:solidFill>
              </a:rPr>
              <a:t> Affine </a:t>
            </a:r>
            <a:r>
              <a:rPr lang="ko-KR" altLang="en-US" dirty="0" smtClean="0">
                <a:solidFill>
                  <a:srgbClr val="0070C0"/>
                </a:solidFill>
              </a:rPr>
              <a:t>계층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행렬의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내적으로 </a:t>
            </a:r>
            <a:r>
              <a:rPr lang="ko-KR" altLang="en-US" dirty="0" err="1" smtClean="0">
                <a:solidFill>
                  <a:srgbClr val="FFC000"/>
                </a:solidFill>
              </a:rPr>
              <a:t>합성곱과</a:t>
            </a:r>
            <a:r>
              <a:rPr lang="ko-KR" altLang="en-US" dirty="0" smtClean="0">
                <a:solidFill>
                  <a:srgbClr val="FFC000"/>
                </a:solidFill>
              </a:rPr>
              <a:t> 같은 결과</a:t>
            </a:r>
            <a:r>
              <a:rPr lang="en-US" altLang="ko-KR" dirty="0" smtClean="0">
                <a:solidFill>
                  <a:srgbClr val="FFC000"/>
                </a:solidFill>
              </a:rPr>
              <a:t>!</a:t>
            </a: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586" y="467595"/>
            <a:ext cx="3367414" cy="1120622"/>
          </a:xfrm>
          <a:prstGeom prst="rect">
            <a:avLst/>
          </a:prstGeom>
        </p:spPr>
      </p:pic>
      <p:pic>
        <p:nvPicPr>
          <p:cNvPr id="10244" name="Picture 4" descr="https://blog.kakaocdn.net/dn/ciMqv0/btqGxmBV9mM/4XmircamcujkNzcDhkhB2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11" y="4875148"/>
            <a:ext cx="4643263" cy="19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1431" y="5111916"/>
            <a:ext cx="27510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데이터 잃지 않고 </a:t>
            </a:r>
            <a:r>
              <a:rPr lang="en-US" altLang="ko-KR" sz="1200" b="1" dirty="0">
                <a:solidFill>
                  <a:srgbClr val="FFC000"/>
                </a:solidFill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</a:rPr>
              <a:t>차원 행렬로 변환</a:t>
            </a:r>
            <a:r>
              <a:rPr lang="en-US" altLang="ko-KR" sz="1200" b="1" dirty="0">
                <a:solidFill>
                  <a:srgbClr val="FFC000"/>
                </a:solidFill>
              </a:rPr>
              <a:t>!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083484" y="5799552"/>
            <a:ext cx="557409" cy="26304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im2col</a:t>
            </a:r>
            <a:r>
              <a:rPr lang="ko-KR" altLang="en-US" dirty="0" smtClean="0">
                <a:solidFill>
                  <a:srgbClr val="FFC000"/>
                </a:solidFill>
              </a:rPr>
              <a:t>로 데이터 전개하기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26" y="1690688"/>
            <a:ext cx="6705945" cy="1492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378" y="3662058"/>
            <a:ext cx="6693244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im2col</a:t>
            </a:r>
            <a:r>
              <a:rPr lang="ko-KR" altLang="en-US" dirty="0" smtClean="0">
                <a:solidFill>
                  <a:srgbClr val="FFC000"/>
                </a:solidFill>
              </a:rPr>
              <a:t>로 데이터 전개하기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852" y="1690688"/>
            <a:ext cx="6712295" cy="27306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46440" y="4892669"/>
            <a:ext cx="8099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FFC000"/>
                </a:solidFill>
              </a:rPr>
              <a:t>일단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input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데이터를 필터 크기로 나눠 슬라이스 해야 한다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600" b="1" dirty="0" smtClean="0">
                <a:solidFill>
                  <a:srgbClr val="FFC000"/>
                </a:solidFill>
              </a:rPr>
              <a:t>위와 같은 경우엔 인덱스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[0:2], [1:3]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이렇게 가로 세로 두번씩 </a:t>
            </a:r>
            <a:r>
              <a:rPr lang="ko-KR" altLang="en-US" sz="1600" b="1" dirty="0" err="1" smtClean="0">
                <a:solidFill>
                  <a:srgbClr val="FFC000"/>
                </a:solidFill>
              </a:rPr>
              <a:t>슬라이싱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가능하다</a:t>
            </a:r>
            <a:endParaRPr lang="en-US" altLang="ko-KR" sz="1600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im2col</a:t>
            </a:r>
            <a:r>
              <a:rPr lang="ko-KR" altLang="en-US" dirty="0" smtClean="0">
                <a:solidFill>
                  <a:srgbClr val="FFC000"/>
                </a:solidFill>
              </a:rPr>
              <a:t>로 데이터 전개하기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6439" y="5324817"/>
            <a:ext cx="8099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rgbClr val="FFC000"/>
                </a:solidFill>
              </a:rPr>
              <a:t>슬라이싱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범위는 당연하게도 필터의 크기이다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450" y="1690688"/>
            <a:ext cx="7163100" cy="33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Affine_nuerual_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975767"/>
            <a:ext cx="5400000" cy="18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onv_neural_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45" y="3933173"/>
            <a:ext cx="8852311" cy="20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8494" y="2853160"/>
            <a:ext cx="6107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완전 연결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(</a:t>
            </a:r>
            <a:r>
              <a:rPr lang="de-DE" altLang="ko-KR" dirty="0" smtClean="0">
                <a:solidFill>
                  <a:srgbClr val="494E52"/>
                </a:solidFill>
                <a:latin typeface="-apple-system"/>
              </a:rPr>
              <a:t>fully-connected</a:t>
            </a:r>
            <a:r>
              <a:rPr lang="en-US" altLang="ko-KR" dirty="0" smtClean="0">
                <a:solidFill>
                  <a:srgbClr val="494E52"/>
                </a:solidFill>
                <a:latin typeface="-apple-system"/>
              </a:rPr>
              <a:t>), </a:t>
            </a:r>
            <a:r>
              <a:rPr lang="ko-KR" altLang="en-US" dirty="0" smtClean="0">
                <a:solidFill>
                  <a:srgbClr val="494E52"/>
                </a:solidFill>
                <a:latin typeface="-apple-system"/>
              </a:rPr>
              <a:t>완전 </a:t>
            </a:r>
            <a:r>
              <a:rPr lang="ko-KR" altLang="en-US" dirty="0" err="1" smtClean="0">
                <a:solidFill>
                  <a:srgbClr val="494E52"/>
                </a:solidFill>
                <a:latin typeface="-apple-system"/>
              </a:rPr>
              <a:t>연결계층</a:t>
            </a:r>
            <a:r>
              <a:rPr lang="ko-KR" altLang="en-US" dirty="0" smtClean="0">
                <a:solidFill>
                  <a:srgbClr val="494E52"/>
                </a:solidFill>
                <a:latin typeface="-apple-system"/>
              </a:rPr>
              <a:t> </a:t>
            </a:r>
            <a:r>
              <a:rPr lang="en-US" altLang="ko-KR" dirty="0" smtClean="0">
                <a:solidFill>
                  <a:srgbClr val="494E52"/>
                </a:solidFill>
                <a:latin typeface="-apple-system"/>
              </a:rPr>
              <a:t>= Affine </a:t>
            </a:r>
            <a:r>
              <a:rPr lang="ko-KR" altLang="en-US" dirty="0" smtClean="0">
                <a:solidFill>
                  <a:srgbClr val="494E52"/>
                </a:solidFill>
                <a:latin typeface="-apple-system"/>
              </a:rPr>
              <a:t>계층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98960" y="5998981"/>
            <a:ext cx="4594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494E52"/>
                </a:solidFill>
                <a:latin typeface="-apple-system"/>
              </a:rPr>
              <a:t>합성곱</a:t>
            </a:r>
            <a:r>
              <a:rPr lang="ko-KR" altLang="en-US" dirty="0" smtClean="0">
                <a:solidFill>
                  <a:srgbClr val="494E52"/>
                </a:solidFill>
                <a:latin typeface="-apple-system"/>
              </a:rPr>
              <a:t> 계층</a:t>
            </a:r>
            <a:r>
              <a:rPr lang="de-DE" altLang="ko-KR" dirty="0" smtClean="0">
                <a:solidFill>
                  <a:srgbClr val="494E52"/>
                </a:solidFill>
                <a:latin typeface="-apple-system"/>
              </a:rPr>
              <a:t>Conv-ReLU-(</a:t>
            </a:r>
            <a:r>
              <a:rPr lang="ko-KR" altLang="en-US" dirty="0" err="1" smtClean="0">
                <a:solidFill>
                  <a:srgbClr val="494E52"/>
                </a:solidFill>
                <a:latin typeface="-apple-system"/>
              </a:rPr>
              <a:t>풀링</a:t>
            </a:r>
            <a:r>
              <a:rPr lang="ko-KR" altLang="en-US" dirty="0" smtClean="0">
                <a:solidFill>
                  <a:srgbClr val="494E52"/>
                </a:solidFill>
                <a:latin typeface="-apple-system"/>
              </a:rPr>
              <a:t> 계층</a:t>
            </a:r>
            <a:r>
              <a:rPr lang="de-DE" altLang="ko-KR" dirty="0" smtClean="0">
                <a:solidFill>
                  <a:srgbClr val="494E52"/>
                </a:solidFill>
                <a:latin typeface="-apple-system"/>
              </a:rPr>
              <a:t>Pooling</a:t>
            </a:r>
            <a:r>
              <a:rPr lang="de-DE" altLang="ko-KR" dirty="0">
                <a:solidFill>
                  <a:srgbClr val="494E52"/>
                </a:solidFill>
                <a:latin typeface="-apple-system"/>
              </a:rPr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36681" y="524334"/>
            <a:ext cx="2518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&lt;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완전 연결 신경망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&gt;</a:t>
            </a:r>
            <a:endParaRPr lang="ko-KR" altLang="en-US" sz="2000" b="1" dirty="0"/>
          </a:p>
        </p:txBody>
      </p:sp>
      <p:sp>
        <p:nvSpPr>
          <p:cNvPr id="21" name="직사각형 20"/>
          <p:cNvSpPr/>
          <p:nvPr/>
        </p:nvSpPr>
        <p:spPr>
          <a:xfrm>
            <a:off x="3139517" y="3392867"/>
            <a:ext cx="5912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&lt;</a:t>
            </a:r>
            <a:r>
              <a:rPr lang="ko-KR" altLang="en-US" sz="2000" b="1" dirty="0" err="1" smtClean="0">
                <a:solidFill>
                  <a:srgbClr val="0070C0"/>
                </a:solidFill>
              </a:rPr>
              <a:t>합성곱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신경망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Convolutional Neural Network&gt;</a:t>
            </a:r>
            <a:endParaRPr lang="ko-KR" altLang="en-US" sz="2000" b="1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6556" y="-16808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7. 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2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im2col</a:t>
            </a:r>
            <a:r>
              <a:rPr lang="ko-KR" altLang="en-US" dirty="0" smtClean="0">
                <a:solidFill>
                  <a:srgbClr val="FFC000"/>
                </a:solidFill>
              </a:rPr>
              <a:t>로 데이터 전개하기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6437" y="5456340"/>
            <a:ext cx="8099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solidFill>
                  <a:srgbClr val="FFC000"/>
                </a:solidFill>
              </a:rPr>
              <a:t>슬라이싱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범위는 당연하게도 필터의 크기이다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600" b="1" dirty="0" err="1" smtClean="0">
                <a:solidFill>
                  <a:srgbClr val="FFC000"/>
                </a:solidFill>
              </a:rPr>
              <a:t>슬라이싱의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각 시작점은 출력 </a:t>
            </a:r>
            <a:r>
              <a:rPr lang="ko-KR" altLang="en-US" sz="1600" b="1" dirty="0" err="1" smtClean="0">
                <a:solidFill>
                  <a:srgbClr val="FFC000"/>
                </a:solidFill>
              </a:rPr>
              <a:t>피쳐맵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크기를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height, width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를 나눠서 볼 수 있다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57" y="1690688"/>
            <a:ext cx="7349283" cy="3485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820" y="4166251"/>
            <a:ext cx="4229128" cy="7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7.4.2 im2col</a:t>
            </a:r>
            <a:r>
              <a:rPr lang="ko-KR" altLang="en-US" dirty="0" smtClean="0">
                <a:solidFill>
                  <a:srgbClr val="FFC000"/>
                </a:solidFill>
              </a:rPr>
              <a:t>로 데이터 전개하기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6437" y="5456340"/>
            <a:ext cx="8099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solidFill>
                  <a:srgbClr val="FFC000"/>
                </a:solidFill>
              </a:rPr>
              <a:t>슬라이싱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범위는 당연하게도 필터의 크기이다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600" b="1" dirty="0" err="1" smtClean="0">
                <a:solidFill>
                  <a:srgbClr val="FFC000"/>
                </a:solidFill>
              </a:rPr>
              <a:t>슬라이싱의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각 시작점은 출력 </a:t>
            </a:r>
            <a:r>
              <a:rPr lang="ko-KR" altLang="en-US" sz="1600" b="1" dirty="0" err="1" smtClean="0">
                <a:solidFill>
                  <a:srgbClr val="FFC000"/>
                </a:solidFill>
              </a:rPr>
              <a:t>피쳐맵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크기를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height, width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를 나눠서 볼 수 있다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502"/>
            <a:ext cx="7172228" cy="33880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76" y="2373208"/>
            <a:ext cx="4543647" cy="24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7.4.2 im2col</a:t>
            </a:r>
            <a:r>
              <a:rPr lang="ko-KR" altLang="en-US" dirty="0">
                <a:solidFill>
                  <a:srgbClr val="FFC000"/>
                </a:solidFill>
              </a:rPr>
              <a:t>로 데이터 전개하기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965"/>
            <a:ext cx="5526993" cy="4095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68" y="1877756"/>
            <a:ext cx="6464632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3" y="143788"/>
            <a:ext cx="10126249" cy="60564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</a:rPr>
              <a:t>7.4.3 </a:t>
            </a:r>
            <a:r>
              <a:rPr lang="ko-KR" altLang="en-US" sz="2000" dirty="0" err="1" smtClean="0">
                <a:solidFill>
                  <a:srgbClr val="FFC000"/>
                </a:solidFill>
              </a:rPr>
              <a:t>합성곱</a:t>
            </a:r>
            <a:r>
              <a:rPr lang="ko-KR" altLang="en-US" sz="2000" dirty="0" smtClean="0">
                <a:solidFill>
                  <a:srgbClr val="FFC000"/>
                </a:solidFill>
              </a:rPr>
              <a:t> 계층 구현하기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47" y="209550"/>
            <a:ext cx="8693597" cy="2768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25315"/>
          <a:stretch/>
        </p:blipFill>
        <p:spPr>
          <a:xfrm>
            <a:off x="3383847" y="2974041"/>
            <a:ext cx="8380067" cy="2925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526" y="2974041"/>
            <a:ext cx="342918" cy="36871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12370" y="446609"/>
            <a:ext cx="3667980" cy="1735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12448" y="379507"/>
            <a:ext cx="4179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인터페이스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847" y="5899150"/>
            <a:ext cx="7683895" cy="762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9706" y="5899150"/>
            <a:ext cx="724208" cy="762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-309" t="31342" r="309" b="-31342"/>
          <a:stretch/>
        </p:blipFill>
        <p:spPr>
          <a:xfrm>
            <a:off x="7966763" y="2710983"/>
            <a:ext cx="4110681" cy="12966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32239" y="5698392"/>
            <a:ext cx="2136188" cy="2007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_images/cnn_im2col_filter_ne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42" y="5242143"/>
            <a:ext cx="3383990" cy="14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799" y="3144292"/>
            <a:ext cx="1771316" cy="1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3" y="143788"/>
            <a:ext cx="10126249" cy="605642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7.4.3 </a:t>
            </a:r>
            <a:r>
              <a:rPr lang="ko-KR" altLang="en-US" sz="2000" dirty="0" err="1" smtClean="0"/>
              <a:t>합성곱</a:t>
            </a:r>
            <a:r>
              <a:rPr lang="ko-KR" altLang="en-US" sz="2000" dirty="0" smtClean="0"/>
              <a:t> 계층 구현하기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25" y="723023"/>
            <a:ext cx="7150907" cy="2277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25315"/>
          <a:stretch/>
        </p:blipFill>
        <p:spPr>
          <a:xfrm>
            <a:off x="5008825" y="2974041"/>
            <a:ext cx="6893013" cy="2406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7665" y="2974041"/>
            <a:ext cx="282067" cy="30328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498" y="5380086"/>
            <a:ext cx="6320378" cy="6268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0689" y="5380086"/>
            <a:ext cx="595696" cy="6268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02" y="2196611"/>
            <a:ext cx="5816899" cy="254013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9049" y="3302684"/>
            <a:ext cx="4179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</a:rPr>
              <a:t>75 =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필터의 원소 수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(c,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fh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fw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98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28" y="1104606"/>
            <a:ext cx="6970945" cy="49667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3" y="143788"/>
            <a:ext cx="10126249" cy="60564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</a:rPr>
              <a:t>7.4.3 </a:t>
            </a:r>
            <a:r>
              <a:rPr lang="ko-KR" altLang="en-US" sz="2000" dirty="0" err="1" smtClean="0">
                <a:solidFill>
                  <a:srgbClr val="FFC000"/>
                </a:solidFill>
              </a:rPr>
              <a:t>합성곱</a:t>
            </a:r>
            <a:r>
              <a:rPr lang="ko-KR" altLang="en-US" sz="2000" dirty="0" smtClean="0">
                <a:solidFill>
                  <a:srgbClr val="FFC000"/>
                </a:solidFill>
              </a:rPr>
              <a:t> 계층 구현하기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9454" y="3107122"/>
            <a:ext cx="5420146" cy="1684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85927" y="5426524"/>
            <a:ext cx="4323843" cy="1726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6635" y="5891027"/>
            <a:ext cx="1634922" cy="1802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3" y="143788"/>
            <a:ext cx="10126249" cy="60564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</a:rPr>
              <a:t>7.4.3 </a:t>
            </a:r>
            <a:r>
              <a:rPr lang="ko-KR" altLang="en-US" sz="2000" dirty="0" err="1" smtClean="0">
                <a:solidFill>
                  <a:srgbClr val="FFC000"/>
                </a:solidFill>
              </a:rPr>
              <a:t>합성곱</a:t>
            </a:r>
            <a:r>
              <a:rPr lang="ko-KR" altLang="en-US" sz="2000" dirty="0" smtClean="0">
                <a:solidFill>
                  <a:srgbClr val="FFC000"/>
                </a:solidFill>
              </a:rPr>
              <a:t> 계층 구현하기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4" y="2000345"/>
            <a:ext cx="5183337" cy="2667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31" y="2097670"/>
            <a:ext cx="6161902" cy="24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7.4.3 </a:t>
            </a:r>
            <a:r>
              <a:rPr lang="ko-KR" altLang="en-US" dirty="0" err="1"/>
              <a:t>합성곱</a:t>
            </a:r>
            <a:r>
              <a:rPr lang="ko-KR" altLang="en-US" dirty="0"/>
              <a:t> 계층 구현하기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58" y="2107461"/>
            <a:ext cx="6629741" cy="39880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121" y="4466630"/>
            <a:ext cx="5079942" cy="808172"/>
          </a:xfrm>
          <a:prstGeom prst="rect">
            <a:avLst/>
          </a:prstGeom>
        </p:spPr>
      </p:pic>
      <p:pic>
        <p:nvPicPr>
          <p:cNvPr id="17410" name="Picture 2" descr="https://velog.velcdn.com/images/khko99/post/5e6ebdfd-829d-4f4c-adf7-1206f2d75bd1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7" y="279933"/>
            <a:ext cx="4463923" cy="13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42565" y="4306999"/>
            <a:ext cx="3015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1400" b="1" dirty="0">
                <a:solidFill>
                  <a:srgbClr val="FFC000"/>
                </a:solidFill>
                <a:latin typeface="Noto Sans KR"/>
              </a:rPr>
              <a:t>im2col → Affine </a:t>
            </a:r>
            <a:r>
              <a:rPr lang="ko-KR" altLang="en-US" sz="1400" b="1" dirty="0">
                <a:solidFill>
                  <a:srgbClr val="FFC000"/>
                </a:solidFill>
                <a:latin typeface="Noto Sans KR"/>
              </a:rPr>
              <a:t>변환 → </a:t>
            </a:r>
            <a:r>
              <a:rPr lang="de-DE" altLang="ko-KR" sz="1400" b="1" dirty="0">
                <a:solidFill>
                  <a:srgbClr val="FFC000"/>
                </a:solidFill>
                <a:latin typeface="Noto Sans KR"/>
              </a:rPr>
              <a:t>Reshape</a:t>
            </a: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55070" y="5531844"/>
            <a:ext cx="4591013" cy="1495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083" y="5542767"/>
            <a:ext cx="1014079" cy="138615"/>
          </a:xfrm>
          <a:prstGeom prst="rect">
            <a:avLst/>
          </a:prstGeom>
        </p:spPr>
      </p:pic>
      <p:pic>
        <p:nvPicPr>
          <p:cNvPr id="13" name="Picture 2" descr="_images/cnn_im2col_filter_n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99" y="4683532"/>
            <a:ext cx="3246329" cy="141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1079271" y="4954044"/>
            <a:ext cx="757825" cy="1315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33802" y="3630719"/>
            <a:ext cx="787053" cy="1458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55157" y="4759890"/>
            <a:ext cx="2456087" cy="1941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6658" y="4740971"/>
            <a:ext cx="974941" cy="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blogger.googleusercontent.com/img/b/R29vZ2xl/AVvXsEiDWv38PxTuNdcT3uBO37XwYLcQgLQdrZ40JmPwbJvngwwRPMutwkFEHYL6uDA3JZVynlhbHJHuNGmElX7u637iyRxxuRJw0x3Uy9DojyHZ_2ZrrLUKRf0FWYpI00Q7orDL55vmEw_TzUA/s1705/Page2+%25E1%2584%2587%25E1%2585%25A9%25E1%2586%25A8%25E1%2584%2589%25E1%2585%25A1%25E1%2584%2587%25E1%2585%25A9%25E1%2586%25AB+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27" y="1628236"/>
            <a:ext cx="5074128" cy="355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02673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7.4.3 </a:t>
            </a:r>
            <a:r>
              <a:rPr lang="ko-KR" altLang="en-US" dirty="0" err="1">
                <a:solidFill>
                  <a:srgbClr val="FFC000"/>
                </a:solidFill>
              </a:rPr>
              <a:t>합성곱</a:t>
            </a:r>
            <a:r>
              <a:rPr lang="ko-KR" altLang="en-US" dirty="0">
                <a:solidFill>
                  <a:srgbClr val="FFC000"/>
                </a:solidFill>
              </a:rPr>
              <a:t> 계층 구현하기</a:t>
            </a:r>
          </a:p>
        </p:txBody>
      </p:sp>
      <p:pic>
        <p:nvPicPr>
          <p:cNvPr id="1026" name="Picture 2" descr="https://blogger.googleusercontent.com/img/b/R29vZ2xl/AVvXsEgV8Sd4CdlAcGsnKWc3pxKzI2QFGVD9CLbLxHnPBBFyIcfdkNd1tpHYWnnftInyqmONIsT1Rvg91w_CGMfvm4b1Tn_ep641kBuHcius7kuj07HMiKI8kFJmooSgARSdfnlrCJysKpFG8Rk/w473-h253/Page2+%25E1%2584%2587%25E1%2585%25A9%25E1%2586%25A8%25E1%2584%2589%25E1%2585%25A1%25E1%2584%2587%25E1%2585%25A9%25E1%2586%25AB+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84" y="1292000"/>
            <a:ext cx="5086746" cy="27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ger.googleusercontent.com/img/b/R29vZ2xl/AVvXsEgAEWssTYuNznmM3i7azrHm00Bxpyy9qfdatZjTrjk53uMzMXorVDJPcrL_duZPVeTExDdPTKN3UdjcWl3jZFpGfMFzEBHHuHo9V2OK2yYxXIJvKt6G5mquaAJMuyjw7dithmMocZcFWd0/w581-h146/Page2+%25E1%2584%2587%25E1%2585%25A9%25E1%2586%25A8%25E1%2584%2589%25E1%2585%25A1%25E1%2584%2587%25E1%2585%25A9%25E1%2586%25AB+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2" y="4724529"/>
            <a:ext cx="55340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blogger.googleusercontent.com/img/b/R29vZ2xl/AVvXsEgAEWssTYuNznmM3i7azrHm00Bxpyy9qfdatZjTrjk53uMzMXorVDJPcrL_duZPVeTExDdPTKN3UdjcWl3jZFpGfMFzEBHHuHo9V2OK2yYxXIJvKt6G5mquaAJMuyjw7dithmMocZcFWd0/w581-h146/Page2+%25E1%2584%2587%25E1%2585%25A9%25E1%2586%25A8%25E1%2584%2589%25E1%2585%25A1%25E1%2584%2587%25E1%2585%25A9%25E1%2586%25AB+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2" y="3801648"/>
            <a:ext cx="55340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02673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7.4.3 </a:t>
            </a:r>
            <a:r>
              <a:rPr lang="ko-KR" altLang="en-US" dirty="0" err="1">
                <a:solidFill>
                  <a:srgbClr val="FFC000"/>
                </a:solidFill>
              </a:rPr>
              <a:t>합성곱</a:t>
            </a:r>
            <a:r>
              <a:rPr lang="ko-KR" altLang="en-US" dirty="0">
                <a:solidFill>
                  <a:srgbClr val="FFC000"/>
                </a:solidFill>
              </a:rPr>
              <a:t> 계층 구현하기</a:t>
            </a:r>
          </a:p>
        </p:txBody>
      </p:sp>
      <p:pic>
        <p:nvPicPr>
          <p:cNvPr id="1026" name="Picture 2" descr="https://blogger.googleusercontent.com/img/b/R29vZ2xl/AVvXsEgV8Sd4CdlAcGsnKWc3pxKzI2QFGVD9CLbLxHnPBBFyIcfdkNd1tpHYWnnftInyqmONIsT1Rvg91w_CGMfvm4b1Tn_ep641kBuHcius7kuj07HMiKI8kFJmooSgARSdfnlrCJysKpFG8Rk/w473-h253/Page2+%25E1%2584%2587%25E1%2585%25A9%25E1%2586%25A8%25E1%2584%2589%25E1%2585%25A1%25E1%2584%2587%25E1%2585%25A9%25E1%2586%25AB+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2" y="1273210"/>
            <a:ext cx="5086746" cy="27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logger.googleusercontent.com/img/b/R29vZ2xl/AVvXsEhidEFYGT5d36j88n7APTDouWBfP6Z3G35kOHnrKuuv4RGJRzjYVowW0T70iwkJfMQuw6XpyNLO80QAUmD4i86Of8MD0EJGPF-7m-tIhSra_k7U8nauDR3nvnYq_Ac4uvGB_p3scEDaCik/w400-h126/Pag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27" y="4701958"/>
            <a:ext cx="4558079" cy="14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ger.googleusercontent.com/img/b/R29vZ2xl/AVvXsEjmoORUWbqoorEOIXvmgf31AyI7DCABHwsPIkYoiVefHpaf7RvfRjIl5hHWdsftUbLAIjUpP4ckSdpOwAnwx7va8XeeweYWlsLTScoALQm7OpJjxxUQ_XVZoKijiubUPE5Vk6ESoxyGviQ/s2048/Page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27" y="-352935"/>
            <a:ext cx="5440077" cy="71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blogger.googleusercontent.com/img/b/R29vZ2xl/AVvXsEhidEFYGT5d36j88n7APTDouWBfP6Z3G35kOHnrKuuv4RGJRzjYVowW0T70iwkJfMQuw6XpyNLO80QAUmD4i86Of8MD0EJGPF-7m-tIhSra_k7U8nauDR3nvnYq_Ac4uvGB_p3scEDaCik/w400-h126/Pag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1" y="5236402"/>
            <a:ext cx="4558079" cy="14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4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7.2.1 </a:t>
            </a:r>
            <a:r>
              <a:rPr lang="ko-KR" altLang="en-US" dirty="0" err="1" smtClean="0"/>
              <a:t>완전연결</a:t>
            </a:r>
            <a:r>
              <a:rPr lang="ko-KR" altLang="en-US" dirty="0" smtClean="0"/>
              <a:t> 계층의 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데이터 형상 무시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모든 입력 데이터를 같은 차원의 뉴런으로 취급한다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입력 </a:t>
            </a:r>
            <a:r>
              <a:rPr lang="ko-KR" altLang="en-US" dirty="0">
                <a:solidFill>
                  <a:srgbClr val="0070C0"/>
                </a:solidFill>
              </a:rPr>
              <a:t>데이터가 이미지인 경우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가로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세로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채널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색상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으로 구성된 </a:t>
            </a:r>
            <a:r>
              <a:rPr lang="en-US" altLang="ko-KR" dirty="0">
                <a:solidFill>
                  <a:srgbClr val="0070C0"/>
                </a:solidFill>
              </a:rPr>
              <a:t>3</a:t>
            </a:r>
            <a:r>
              <a:rPr lang="ko-KR" altLang="en-US" dirty="0">
                <a:solidFill>
                  <a:srgbClr val="0070C0"/>
                </a:solidFill>
              </a:rPr>
              <a:t>차원 </a:t>
            </a:r>
            <a:r>
              <a:rPr lang="ko-KR" altLang="en-US" dirty="0" smtClean="0">
                <a:solidFill>
                  <a:srgbClr val="0070C0"/>
                </a:solidFill>
              </a:rPr>
              <a:t>정보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그러나 지금까지 </a:t>
            </a:r>
            <a:r>
              <a:rPr lang="en-US" altLang="ko-KR" dirty="0">
                <a:solidFill>
                  <a:srgbClr val="0070C0"/>
                </a:solidFill>
              </a:rPr>
              <a:t>MNIST </a:t>
            </a:r>
            <a:r>
              <a:rPr lang="ko-KR" altLang="en-US" dirty="0" err="1">
                <a:solidFill>
                  <a:srgbClr val="0070C0"/>
                </a:solidFill>
              </a:rPr>
              <a:t>데이터셋이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(1, 28, 28)</a:t>
            </a:r>
            <a:r>
              <a:rPr lang="ko-KR" altLang="en-US" dirty="0">
                <a:solidFill>
                  <a:srgbClr val="0070C0"/>
                </a:solidFill>
              </a:rPr>
              <a:t>인 이미지를 </a:t>
            </a:r>
            <a:r>
              <a:rPr lang="en-US" altLang="ko-KR" dirty="0">
                <a:solidFill>
                  <a:srgbClr val="0070C0"/>
                </a:solidFill>
              </a:rPr>
              <a:t>784</a:t>
            </a:r>
            <a:r>
              <a:rPr lang="ko-KR" altLang="en-US" dirty="0">
                <a:solidFill>
                  <a:srgbClr val="0070C0"/>
                </a:solidFill>
              </a:rPr>
              <a:t>개의 데이터로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 err="1">
                <a:solidFill>
                  <a:srgbClr val="0070C0"/>
                </a:solidFill>
              </a:rPr>
              <a:t>렬로</a:t>
            </a:r>
            <a:r>
              <a:rPr lang="ko-KR" altLang="en-US" dirty="0">
                <a:solidFill>
                  <a:srgbClr val="0070C0"/>
                </a:solidFill>
              </a:rPr>
              <a:t> 만들어서 입력을 넣었다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  <a:r>
              <a:rPr lang="en-US" altLang="ko-KR" dirty="0" smtClean="0"/>
              <a:t>(flatten)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이미지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r>
              <a:rPr lang="ko-KR" altLang="en-US" dirty="0" smtClean="0">
                <a:solidFill>
                  <a:srgbClr val="0070C0"/>
                </a:solidFill>
              </a:rPr>
              <a:t>차원 속에서 의미를 갖는 본질적 패턴이 숨어 있을 것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CNN, </a:t>
            </a:r>
            <a:r>
              <a:rPr lang="ko-KR" altLang="en-US" dirty="0" smtClean="0">
                <a:solidFill>
                  <a:srgbClr val="0070C0"/>
                </a:solidFill>
              </a:rPr>
              <a:t>형상 가진 데이터의 형상 유지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이해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입출력 데이터 </a:t>
            </a:r>
            <a:r>
              <a:rPr lang="en-US" altLang="ko-KR" dirty="0" smtClean="0">
                <a:solidFill>
                  <a:srgbClr val="0070C0"/>
                </a:solidFill>
              </a:rPr>
              <a:t>=: feature map(input feature map/output~)</a:t>
            </a:r>
          </a:p>
        </p:txBody>
      </p:sp>
    </p:spTree>
    <p:extLst>
      <p:ext uri="{BB962C8B-B14F-4D97-AF65-F5344CB8AC3E}">
        <p14:creationId xmlns:p14="http://schemas.microsoft.com/office/powerpoint/2010/main" val="9080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27697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7.4.3 </a:t>
            </a:r>
            <a:r>
              <a:rPr lang="ko-KR" altLang="en-US" dirty="0" err="1">
                <a:solidFill>
                  <a:srgbClr val="FFC000"/>
                </a:solidFill>
              </a:rPr>
              <a:t>합성곱</a:t>
            </a:r>
            <a:r>
              <a:rPr lang="ko-KR" altLang="en-US" dirty="0">
                <a:solidFill>
                  <a:srgbClr val="FFC000"/>
                </a:solidFill>
              </a:rPr>
              <a:t> 계층 구현하기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1" y="1673794"/>
            <a:ext cx="3870407" cy="2697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91" y="4775073"/>
            <a:ext cx="1771648" cy="273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1" y="5213555"/>
            <a:ext cx="1946922" cy="695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447" y="1949738"/>
            <a:ext cx="7298139" cy="33111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74447" y="150451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im2col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의 </a:t>
            </a:r>
            <a:r>
              <a:rPr lang="ko-KR" altLang="en-US" sz="1600" b="1" dirty="0" err="1">
                <a:solidFill>
                  <a:srgbClr val="FFC000"/>
                </a:solidFill>
                <a:latin typeface="Noto Sans KR"/>
              </a:rPr>
              <a:t>역전파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 ←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Affine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층 </a:t>
            </a:r>
            <a:r>
              <a:rPr lang="ko-KR" altLang="en-US" sz="1600" b="1" dirty="0" err="1">
                <a:solidFill>
                  <a:srgbClr val="FFC000"/>
                </a:solidFill>
                <a:latin typeface="Noto Sans KR"/>
              </a:rPr>
              <a:t>역전파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 ←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Reshape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의 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Noto Sans KR"/>
              </a:rPr>
              <a:t>역전파</a:t>
            </a:r>
            <a:endParaRPr lang="en-US" altLang="ko-KR" sz="1600" b="1" dirty="0" smtClean="0">
              <a:solidFill>
                <a:srgbClr val="FFC000"/>
              </a:solidFill>
              <a:latin typeface="Noto Sans KR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027" y="2969448"/>
            <a:ext cx="3149776" cy="1345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227" y="5255539"/>
            <a:ext cx="1525012" cy="60037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3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458"/>
            <a:ext cx="5391427" cy="4235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32050"/>
          <a:stretch/>
        </p:blipFill>
        <p:spPr>
          <a:xfrm>
            <a:off x="5302769" y="1719050"/>
            <a:ext cx="6889231" cy="3218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37126"/>
            <a:ext cx="5645440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7.4.4.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계층 구현하기</a:t>
            </a:r>
            <a:endParaRPr lang="ko-KR" altLang="en-US" dirty="0"/>
          </a:p>
        </p:txBody>
      </p:sp>
      <p:pic>
        <p:nvPicPr>
          <p:cNvPr id="11266" name="Picture 2" descr="https://blog.kakaocdn.net/dn/bMOVD9/btqKiajwfon/MT58xFhwQwEzCrglUmCSP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660935"/>
            <a:ext cx="4610100" cy="381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im2col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독립적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행별</a:t>
            </a:r>
            <a:r>
              <a:rPr lang="ko-KR" altLang="en-US" dirty="0" smtClean="0">
                <a:solidFill>
                  <a:srgbClr val="0070C0"/>
                </a:solidFill>
              </a:rPr>
              <a:t> 최댓값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1268" name="Picture 4" descr="https://blog.kakaocdn.net/dn/lDYID/btqKbWNCzKK/vXbg78xQPENH9qxNYcRpK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3263900"/>
            <a:ext cx="5498274" cy="261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7.4.4.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계층 구현하기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497" y="1616723"/>
            <a:ext cx="5371004" cy="47816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51250" y="5198921"/>
            <a:ext cx="2101850" cy="2112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91" y="4641845"/>
            <a:ext cx="1314518" cy="1778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50" y="3414787"/>
            <a:ext cx="5130251" cy="1591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94" y="4249739"/>
            <a:ext cx="5206237" cy="2008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695700" y="4606646"/>
            <a:ext cx="3570706" cy="2130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_images/cnn_im2col_filter_n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217" y="2824372"/>
            <a:ext cx="3177095" cy="13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blog.kakaocdn.net/dn/bMOVD9/btqKiajwfon/MT58xFhwQwEzCrglUmCSPk/im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217" y="4206194"/>
            <a:ext cx="3068009" cy="25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879" y="53031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7.4.4. </a:t>
            </a:r>
            <a:r>
              <a:rPr lang="ko-KR" altLang="en-US" dirty="0" err="1" smtClean="0">
                <a:solidFill>
                  <a:srgbClr val="FFC000"/>
                </a:solidFill>
              </a:rPr>
              <a:t>풀링</a:t>
            </a:r>
            <a:r>
              <a:rPr lang="ko-KR" altLang="en-US" dirty="0" smtClean="0">
                <a:solidFill>
                  <a:srgbClr val="FFC000"/>
                </a:solidFill>
              </a:rPr>
              <a:t> 계층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8" y="973693"/>
            <a:ext cx="5124713" cy="175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9" y="2732733"/>
            <a:ext cx="5118362" cy="3949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5676" y="2321824"/>
            <a:ext cx="1709803" cy="3875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5593"/>
          <a:stretch/>
        </p:blipFill>
        <p:spPr>
          <a:xfrm>
            <a:off x="375780" y="3832965"/>
            <a:ext cx="4900461" cy="28496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5780" y="5887234"/>
            <a:ext cx="1709803" cy="4843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778674" y="252105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70C0"/>
                </a:solidFill>
                <a:latin typeface="Noto Sans KR"/>
              </a:rPr>
              <a:t>im2col </a:t>
            </a:r>
            <a:r>
              <a:rPr lang="en-US" altLang="ko-KR" sz="1600" b="1" dirty="0">
                <a:solidFill>
                  <a:srgbClr val="0070C0"/>
                </a:solidFill>
                <a:latin typeface="Noto Sans KR"/>
              </a:rPr>
              <a:t>→ reshape(-1, PH * PW) → max( ,</a:t>
            </a:r>
            <a:r>
              <a:rPr lang="en-US" altLang="ko-KR" sz="1600" b="1" dirty="0" err="1">
                <a:solidFill>
                  <a:srgbClr val="0070C0"/>
                </a:solidFill>
                <a:latin typeface="Noto Sans KR"/>
              </a:rPr>
              <a:t>aixs</a:t>
            </a:r>
            <a:r>
              <a:rPr lang="en-US" altLang="ko-KR" sz="1600" b="1" dirty="0">
                <a:solidFill>
                  <a:srgbClr val="0070C0"/>
                </a:solidFill>
                <a:latin typeface="Noto Sans KR"/>
              </a:rPr>
              <a:t>=1) → reshape(N, OH, OW, C) → transpose(0, 3, 1, 2)</a:t>
            </a:r>
            <a:endParaRPr lang="ko-KR" altLang="en-US" sz="1600" dirty="0">
              <a:solidFill>
                <a:srgbClr val="0070C0"/>
              </a:solidFill>
              <a:latin typeface="Noto Sans KR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Noto Sans KR"/>
              </a:rPr>
              <a:t> </a:t>
            </a:r>
          </a:p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latin typeface="Noto Sans KR"/>
              </a:rPr>
              <a:t>col2im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← reshape(N * OH * OW, -1) ← (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미분 픽셀 수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, PH * PW) 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크기의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0 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행렬을 만들고 </a:t>
            </a:r>
            <a:r>
              <a:rPr lang="ko-KR" altLang="en-US" sz="1600" b="1" dirty="0" err="1">
                <a:solidFill>
                  <a:srgbClr val="FFC000"/>
                </a:solidFill>
                <a:latin typeface="Noto Sans KR"/>
              </a:rPr>
              <a:t>순전파시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 최대 지점에 대입 ←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flatten ← transpose(0, 2, 3, 1)</a:t>
            </a:r>
            <a:endParaRPr lang="ko-KR" altLang="en-US" sz="1600" dirty="0">
              <a:solidFill>
                <a:srgbClr val="FFC000"/>
              </a:solidFill>
              <a:latin typeface="Noto Sans KR"/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  <a:latin typeface="Noto Sans KR"/>
              </a:rPr>
              <a:t> </a:t>
            </a:r>
            <a:endParaRPr lang="ko-KR" altLang="en-US" sz="1600" b="0" i="0" dirty="0">
              <a:solidFill>
                <a:srgbClr val="FFC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645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811" y="1772435"/>
            <a:ext cx="7184781" cy="40003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7486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7.4.4. </a:t>
            </a:r>
            <a:r>
              <a:rPr lang="ko-KR" altLang="en-US" dirty="0" err="1" smtClean="0">
                <a:solidFill>
                  <a:srgbClr val="FFC000"/>
                </a:solidFill>
              </a:rPr>
              <a:t>풀링</a:t>
            </a:r>
            <a:r>
              <a:rPr lang="ko-KR" altLang="en-US" dirty="0" smtClean="0">
                <a:solidFill>
                  <a:srgbClr val="FFC000"/>
                </a:solidFill>
              </a:rPr>
              <a:t> 계층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68980" y="3939436"/>
            <a:ext cx="1111974" cy="2502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https://blog.kakaocdn.net/dn/b3T3BN/btq85monrEX/gIEI5M2NknsTHO3pkI6NN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799" y="2120233"/>
            <a:ext cx="577450" cy="28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log.kakaocdn.net/dn/bAgxGV/btq89MMZmoN/1IeGMTWTIoondw5feh2wI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9" y="2172199"/>
            <a:ext cx="1982722" cy="28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92033" y="20374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70C0"/>
                </a:solidFill>
                <a:latin typeface="Noto Sans KR"/>
              </a:rPr>
              <a:t>im2col </a:t>
            </a:r>
            <a:r>
              <a:rPr lang="en-US" altLang="ko-KR" sz="1600" b="1" dirty="0">
                <a:solidFill>
                  <a:srgbClr val="0070C0"/>
                </a:solidFill>
                <a:latin typeface="Noto Sans KR"/>
              </a:rPr>
              <a:t>→ reshape(-1, PH * PW) → max( ,</a:t>
            </a:r>
            <a:r>
              <a:rPr lang="en-US" altLang="ko-KR" sz="1600" b="1" dirty="0" err="1">
                <a:solidFill>
                  <a:srgbClr val="0070C0"/>
                </a:solidFill>
                <a:latin typeface="Noto Sans KR"/>
              </a:rPr>
              <a:t>aixs</a:t>
            </a:r>
            <a:r>
              <a:rPr lang="en-US" altLang="ko-KR" sz="1600" b="1" dirty="0">
                <a:solidFill>
                  <a:srgbClr val="0070C0"/>
                </a:solidFill>
                <a:latin typeface="Noto Sans KR"/>
              </a:rPr>
              <a:t>=1) → reshape(N, OH, OW, C) → transpose(0, 3, 1, 2)</a:t>
            </a:r>
            <a:endParaRPr lang="ko-KR" altLang="en-US" sz="1600" dirty="0">
              <a:solidFill>
                <a:srgbClr val="0070C0"/>
              </a:solidFill>
              <a:latin typeface="Noto Sans KR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Noto Sans KR"/>
              </a:rPr>
              <a:t> </a:t>
            </a:r>
          </a:p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latin typeface="Noto Sans KR"/>
              </a:rPr>
              <a:t>col2im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← reshape(N * OH * OW, -1) ← (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미분 픽셀 수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, PH * PW) 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크기의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0 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행렬을 만들고 </a:t>
            </a:r>
            <a:r>
              <a:rPr lang="ko-KR" altLang="en-US" sz="1600" b="1" dirty="0" err="1">
                <a:solidFill>
                  <a:srgbClr val="FFC000"/>
                </a:solidFill>
                <a:latin typeface="Noto Sans KR"/>
              </a:rPr>
              <a:t>순전파시</a:t>
            </a:r>
            <a:r>
              <a:rPr lang="ko-KR" altLang="en-US" sz="1600" b="1" dirty="0">
                <a:solidFill>
                  <a:srgbClr val="FFC000"/>
                </a:solidFill>
                <a:latin typeface="Noto Sans KR"/>
              </a:rPr>
              <a:t> 최대 지점에 대입 ← </a:t>
            </a:r>
            <a:r>
              <a:rPr lang="en-US" altLang="ko-KR" sz="1600" b="1" dirty="0">
                <a:solidFill>
                  <a:srgbClr val="FFC000"/>
                </a:solidFill>
                <a:latin typeface="Noto Sans KR"/>
              </a:rPr>
              <a:t>flatten ← transpose(0, 2, 3, 1)</a:t>
            </a:r>
            <a:endParaRPr lang="ko-KR" altLang="en-US" sz="1600" dirty="0">
              <a:solidFill>
                <a:srgbClr val="FFC000"/>
              </a:solidFill>
              <a:latin typeface="Noto Sans KR"/>
            </a:endParaRPr>
          </a:p>
          <a:p>
            <a:pPr algn="ctr"/>
            <a:r>
              <a:rPr lang="ko-KR" altLang="en-US" sz="1600" dirty="0">
                <a:solidFill>
                  <a:srgbClr val="FFC000"/>
                </a:solidFill>
                <a:latin typeface="Noto Sans KR"/>
              </a:rPr>
              <a:t> </a:t>
            </a:r>
            <a:endParaRPr lang="ko-KR" altLang="en-US" sz="1600" b="0" i="0" dirty="0">
              <a:solidFill>
                <a:srgbClr val="FFC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903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7.4.4. </a:t>
            </a:r>
            <a:r>
              <a:rPr lang="ko-KR" altLang="en-US" dirty="0" err="1" smtClean="0">
                <a:solidFill>
                  <a:srgbClr val="FFC000"/>
                </a:solidFill>
              </a:rPr>
              <a:t>풀링</a:t>
            </a:r>
            <a:r>
              <a:rPr lang="ko-KR" altLang="en-US" dirty="0" smtClean="0">
                <a:solidFill>
                  <a:srgbClr val="FFC000"/>
                </a:solidFill>
              </a:rPr>
              <a:t> 계층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1" y="1459199"/>
            <a:ext cx="5151943" cy="46038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50" y="3331922"/>
            <a:ext cx="6062304" cy="21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7.5 CNN </a:t>
            </a:r>
            <a:r>
              <a:rPr lang="ko-KR" altLang="en-US" dirty="0" smtClean="0"/>
              <a:t>구현하기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altLang="ko-KR" dirty="0">
                <a:solidFill>
                  <a:srgbClr val="0070C0"/>
                </a:solidFill>
              </a:rPr>
              <a:t>conv - relu - pool - affine - relu - affine </a:t>
            </a:r>
            <a:r>
              <a:rPr lang="de-DE" altLang="ko-KR" dirty="0" smtClean="0">
                <a:solidFill>
                  <a:srgbClr val="0070C0"/>
                </a:solidFill>
              </a:rPr>
              <a:t>– softmax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초기화</a:t>
            </a:r>
            <a:r>
              <a:rPr lang="en-US" altLang="ko-KR" dirty="0">
                <a:solidFill>
                  <a:srgbClr val="0070C0"/>
                </a:solidFill>
              </a:rPr>
              <a:t>(__ 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 __)</a:t>
            </a:r>
            <a:r>
              <a:rPr lang="ko-KR" altLang="en-US" dirty="0">
                <a:solidFill>
                  <a:srgbClr val="0070C0"/>
                </a:solidFill>
              </a:rPr>
              <a:t>에서 받는 </a:t>
            </a:r>
            <a:r>
              <a:rPr lang="ko-KR" altLang="en-US" dirty="0" err="1">
                <a:solidFill>
                  <a:srgbClr val="0070C0"/>
                </a:solidFill>
              </a:rPr>
              <a:t>파라미터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인수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input_dim</a:t>
            </a:r>
            <a:r>
              <a:rPr lang="en-US" altLang="ko-KR" dirty="0">
                <a:solidFill>
                  <a:srgbClr val="0070C0"/>
                </a:solidFill>
              </a:rPr>
              <a:t> : </a:t>
            </a:r>
            <a:r>
              <a:rPr lang="ko-KR" altLang="en-US" dirty="0">
                <a:solidFill>
                  <a:srgbClr val="0070C0"/>
                </a:solidFill>
              </a:rPr>
              <a:t>입력 데이터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채널 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높이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너비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의 차원</a:t>
            </a: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conv_param</a:t>
            </a:r>
            <a:r>
              <a:rPr lang="en-US" altLang="ko-KR" dirty="0">
                <a:solidFill>
                  <a:srgbClr val="0070C0"/>
                </a:solidFill>
              </a:rPr>
              <a:t> : </a:t>
            </a:r>
            <a:r>
              <a:rPr lang="ko-KR" altLang="en-US" dirty="0" err="1">
                <a:solidFill>
                  <a:srgbClr val="0070C0"/>
                </a:solidFill>
              </a:rPr>
              <a:t>합성곱</a:t>
            </a:r>
            <a:r>
              <a:rPr lang="ko-KR" altLang="en-US" dirty="0">
                <a:solidFill>
                  <a:srgbClr val="0070C0"/>
                </a:solidFill>
              </a:rPr>
              <a:t> 계층의 </a:t>
            </a:r>
            <a:r>
              <a:rPr lang="ko-KR" altLang="en-US" dirty="0" err="1">
                <a:solidFill>
                  <a:srgbClr val="0070C0"/>
                </a:solidFill>
              </a:rPr>
              <a:t>하이퍼파라미터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err="1" smtClean="0">
                <a:solidFill>
                  <a:srgbClr val="0070C0"/>
                </a:solidFill>
              </a:rPr>
              <a:t>딕셔너리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endParaRPr lang="ko-KR" altLang="en-US" dirty="0">
              <a:solidFill>
                <a:srgbClr val="0070C0"/>
              </a:solidFill>
            </a:endParaRPr>
          </a:p>
          <a:p>
            <a:pPr lvl="2"/>
            <a:r>
              <a:rPr lang="en-US" altLang="ko-KR" dirty="0" err="1">
                <a:solidFill>
                  <a:srgbClr val="0070C0"/>
                </a:solidFill>
              </a:rPr>
              <a:t>filter_num</a:t>
            </a:r>
            <a:r>
              <a:rPr lang="en-US" altLang="ko-KR" dirty="0">
                <a:solidFill>
                  <a:srgbClr val="0070C0"/>
                </a:solidFill>
              </a:rPr>
              <a:t> : </a:t>
            </a:r>
            <a:r>
              <a:rPr lang="ko-KR" altLang="en-US" dirty="0">
                <a:solidFill>
                  <a:srgbClr val="0070C0"/>
                </a:solidFill>
              </a:rPr>
              <a:t>필터 수</a:t>
            </a:r>
          </a:p>
          <a:p>
            <a:pPr lvl="2"/>
            <a:r>
              <a:rPr lang="en-US" altLang="ko-KR" dirty="0" err="1" smtClean="0">
                <a:solidFill>
                  <a:srgbClr val="0070C0"/>
                </a:solidFill>
              </a:rPr>
              <a:t>filter_size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필터 크기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stride : </a:t>
            </a:r>
            <a:r>
              <a:rPr lang="ko-KR" altLang="en-US" dirty="0" err="1">
                <a:solidFill>
                  <a:srgbClr val="0070C0"/>
                </a:solidFill>
              </a:rPr>
              <a:t>스트라이드</a:t>
            </a:r>
            <a:endParaRPr lang="ko-KR" altLang="en-US" dirty="0">
              <a:solidFill>
                <a:srgbClr val="0070C0"/>
              </a:solidFill>
            </a:endParaRP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pad : </a:t>
            </a:r>
            <a:r>
              <a:rPr lang="ko-KR" altLang="en-US" dirty="0" smtClean="0">
                <a:solidFill>
                  <a:srgbClr val="0070C0"/>
                </a:solidFill>
              </a:rPr>
              <a:t>패딩</a:t>
            </a: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hidden_size</a:t>
            </a:r>
            <a:r>
              <a:rPr lang="en-US" altLang="ko-KR" dirty="0">
                <a:solidFill>
                  <a:srgbClr val="0070C0"/>
                </a:solidFill>
              </a:rPr>
              <a:t> : </a:t>
            </a:r>
            <a:r>
              <a:rPr lang="ko-KR" altLang="en-US" dirty="0" err="1">
                <a:solidFill>
                  <a:srgbClr val="0070C0"/>
                </a:solidFill>
              </a:rPr>
              <a:t>은닉층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완전연결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의 뉴런 수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output_size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출력층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 err="1">
                <a:solidFill>
                  <a:srgbClr val="0070C0"/>
                </a:solidFill>
              </a:rPr>
              <a:t>완전연결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의 뉴런 수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weight_init_std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9458" name="Picture 2" descr="https://velog.velcdn.com/images/khko99/post/cda666b7-091a-4fa1-acb7-75af1a61cd75/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531" y="3362466"/>
            <a:ext cx="5954489" cy="28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velog.velcdn.com/images/khko99/post/b57fd815-fd99-4413-ae1b-888655ad0097/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74" y="127739"/>
            <a:ext cx="6667122" cy="18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4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7.5 CNN </a:t>
            </a:r>
            <a:r>
              <a:rPr lang="ko-KR" altLang="en-US" sz="3600" dirty="0" smtClean="0"/>
              <a:t>구현하기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5" y="900167"/>
            <a:ext cx="8369730" cy="2476627"/>
          </a:xfrm>
          <a:prstGeom prst="rect">
            <a:avLst/>
          </a:prstGeom>
        </p:spPr>
      </p:pic>
      <p:pic>
        <p:nvPicPr>
          <p:cNvPr id="8" name="Picture 4" descr="https://velog.velcdn.com/images/khko99/post/b57fd815-fd99-4413-ae1b-888655ad0097/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59" y="0"/>
            <a:ext cx="6667122" cy="18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25" y="3376794"/>
            <a:ext cx="8369730" cy="26163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38163" y="1271392"/>
            <a:ext cx="816106" cy="1691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8162" y="1477767"/>
            <a:ext cx="2394037" cy="1510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96683" y="3942328"/>
            <a:ext cx="1174838" cy="1630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00163" y="3188513"/>
            <a:ext cx="280757" cy="1882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84200" y="3553594"/>
            <a:ext cx="1295399" cy="1802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9726"/>
          <a:stretch/>
        </p:blipFill>
        <p:spPr>
          <a:xfrm>
            <a:off x="6400800" y="4481771"/>
            <a:ext cx="5709781" cy="21337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0800" y="4684960"/>
            <a:ext cx="2108200" cy="1854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47807" y="900168"/>
            <a:ext cx="1077082" cy="1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4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</a:rPr>
              <a:t>7.5 CNN </a:t>
            </a:r>
            <a:r>
              <a:rPr lang="ko-KR" altLang="en-US" sz="3600" dirty="0" smtClean="0">
                <a:solidFill>
                  <a:srgbClr val="FFC000"/>
                </a:solidFill>
              </a:rPr>
              <a:t>구현하기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19460" y="885621"/>
            <a:ext cx="3080085" cy="1568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07" y="885621"/>
            <a:ext cx="3619686" cy="1568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7" y="2454152"/>
            <a:ext cx="6617040" cy="41912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7599" y="5894620"/>
            <a:ext cx="5981945" cy="1950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17599" y="5137150"/>
            <a:ext cx="838201" cy="2017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394029" y="4549759"/>
            <a:ext cx="622221" cy="180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737" y="886904"/>
            <a:ext cx="6042917" cy="395641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714433" y="1113081"/>
            <a:ext cx="793671" cy="1533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714433" y="2853649"/>
            <a:ext cx="793671" cy="180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868" y="5039073"/>
            <a:ext cx="3680302" cy="13829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8983" y="5310986"/>
            <a:ext cx="2238717" cy="58363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212865" y="5992135"/>
            <a:ext cx="769085" cy="1927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75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Conv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계층에서</a:t>
            </a:r>
            <a:r>
              <a:rPr lang="en-US" altLang="ko-KR" dirty="0" smtClean="0">
                <a:solidFill>
                  <a:srgbClr val="0070C0"/>
                </a:solidFill>
              </a:rPr>
              <a:t>, =</a:t>
            </a:r>
            <a:r>
              <a:rPr lang="ko-KR" altLang="en-US" dirty="0" smtClean="0">
                <a:solidFill>
                  <a:srgbClr val="0070C0"/>
                </a:solidFill>
              </a:rPr>
              <a:t>필터 연산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필터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커널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(height, width)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필터에서 대응하는 </a:t>
            </a:r>
            <a:r>
              <a:rPr lang="ko-KR" altLang="en-US" dirty="0" err="1">
                <a:solidFill>
                  <a:srgbClr val="0070C0"/>
                </a:solidFill>
              </a:rPr>
              <a:t>원소끼리</a:t>
            </a:r>
            <a:r>
              <a:rPr lang="ko-KR" altLang="en-US" dirty="0">
                <a:solidFill>
                  <a:srgbClr val="0070C0"/>
                </a:solidFill>
              </a:rPr>
              <a:t> 곱한 후 </a:t>
            </a:r>
            <a:r>
              <a:rPr lang="ko-KR" altLang="en-US" dirty="0" smtClean="0">
                <a:solidFill>
                  <a:srgbClr val="0070C0"/>
                </a:solidFill>
              </a:rPr>
              <a:t>총합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단일 곱셈</a:t>
            </a:r>
            <a:r>
              <a:rPr lang="en-US" altLang="ko-KR" dirty="0" smtClean="0">
                <a:solidFill>
                  <a:srgbClr val="0070C0"/>
                </a:solidFill>
              </a:rPr>
              <a:t>-</a:t>
            </a:r>
            <a:r>
              <a:rPr lang="ko-KR" altLang="en-US" dirty="0" err="1" smtClean="0">
                <a:solidFill>
                  <a:srgbClr val="0070C0"/>
                </a:solidFill>
              </a:rPr>
              <a:t>누산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Fused Multiply-Add, FMA</a:t>
            </a: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e.g</a:t>
            </a:r>
            <a:r>
              <a:rPr lang="en-US" altLang="ko-KR" dirty="0">
                <a:solidFill>
                  <a:srgbClr val="0070C0"/>
                </a:solidFill>
              </a:rPr>
              <a:t>.,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>
                <a:solidFill>
                  <a:srgbClr val="0070C0"/>
                </a:solidFill>
              </a:rPr>
              <a:t>1 * 2 + 2 * 0 + 3 * 1 + … 0 * 0 + 1 * 2 = 15)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5602" name="Picture 2" descr="https://blog.kakaocdn.net/dn/caAEX9/btq4p4FLfqg/it37P31BNeFCy4HEGUlUk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892" y="807930"/>
            <a:ext cx="4131915" cy="52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206630" y="572082"/>
            <a:ext cx="2410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-apple-system"/>
              </a:rPr>
              <a:t>필터의 매개변수가 가중치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6626" name="Picture 2" descr="convolution_multiplication_example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63" y="4640893"/>
            <a:ext cx="5800434" cy="15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13274" y="5784364"/>
            <a:ext cx="3743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-apple-system"/>
              </a:rPr>
              <a:t>편향은 항상 하나의 값 </a:t>
            </a:r>
            <a:r>
              <a:rPr lang="en-US" altLang="ko-KR" sz="1600" b="1" dirty="0">
                <a:solidFill>
                  <a:srgbClr val="0070C0"/>
                </a:solidFill>
                <a:latin typeface="-apple-system"/>
              </a:rPr>
              <a:t>(1 X 1) </a:t>
            </a:r>
            <a:r>
              <a:rPr lang="ko-KR" altLang="en-US" sz="1600" b="1" dirty="0">
                <a:solidFill>
                  <a:srgbClr val="0070C0"/>
                </a:solidFill>
                <a:latin typeface="-apple-system"/>
              </a:rPr>
              <a:t>만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존재</a:t>
            </a:r>
            <a:endParaRPr lang="en-US" altLang="ko-KR" sz="1600" b="1" dirty="0" smtClean="0">
              <a:solidFill>
                <a:srgbClr val="0070C0"/>
              </a:solidFill>
              <a:latin typeface="-apple-system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-&gt;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모든 원소에 더함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0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4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</a:rPr>
              <a:t>7.5 CNN </a:t>
            </a:r>
            <a:r>
              <a:rPr lang="ko-KR" altLang="en-US" sz="3600" dirty="0" smtClean="0">
                <a:solidFill>
                  <a:srgbClr val="FFC000"/>
                </a:solidFill>
              </a:rPr>
              <a:t>구현하기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98" y="935403"/>
            <a:ext cx="4063028" cy="20513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98" y="224138"/>
            <a:ext cx="1930499" cy="6350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38" y="3067497"/>
            <a:ext cx="4838949" cy="370224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114898" y="601948"/>
            <a:ext cx="622221" cy="180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99" y="807680"/>
            <a:ext cx="5912154" cy="4045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23" y="4918617"/>
            <a:ext cx="5917730" cy="172298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55817" y="2624923"/>
            <a:ext cx="1226183" cy="180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56223" y="4523573"/>
            <a:ext cx="2067877" cy="1754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685417" y="2197100"/>
            <a:ext cx="1537333" cy="177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916751" y="1727200"/>
            <a:ext cx="458149" cy="177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17900" y="386848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b="1" dirty="0" smtClean="0">
                <a:solidFill>
                  <a:srgbClr val="FFC000"/>
                </a:solidFill>
              </a:rPr>
              <a:t>12000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번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.. -&gt;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오래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450" y="4086239"/>
            <a:ext cx="1092200" cy="4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4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</a:rPr>
              <a:t>7.5 CNN </a:t>
            </a:r>
            <a:r>
              <a:rPr lang="ko-KR" altLang="en-US" sz="3600" dirty="0" smtClean="0">
                <a:solidFill>
                  <a:srgbClr val="FFC000"/>
                </a:solidFill>
              </a:rPr>
              <a:t>구현하기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78250" y="142506"/>
            <a:ext cx="56007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100" b="1" dirty="0" smtClean="0">
                <a:solidFill>
                  <a:srgbClr val="FFC000"/>
                </a:solidFill>
              </a:rPr>
              <a:t>데이터 읽기</a:t>
            </a:r>
            <a:endParaRPr lang="en-US" altLang="ko-KR" sz="1100" b="1" dirty="0" smtClean="0">
              <a:solidFill>
                <a:srgbClr val="FFC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100" b="1" dirty="0" smtClean="0">
                <a:solidFill>
                  <a:srgbClr val="FFC000"/>
                </a:solidFill>
              </a:rPr>
              <a:t>실험용 설정</a:t>
            </a:r>
            <a:r>
              <a:rPr lang="en-US" altLang="ko-KR" sz="1100" b="1" dirty="0">
                <a:solidFill>
                  <a:srgbClr val="FFC000"/>
                </a:solidFill>
              </a:rPr>
              <a:t>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(</a:t>
            </a:r>
            <a:r>
              <a:rPr lang="en-US" altLang="ko-KR" sz="1100" b="1" dirty="0" err="1" smtClean="0">
                <a:solidFill>
                  <a:srgbClr val="FFC000"/>
                </a:solidFill>
              </a:rPr>
              <a:t>weight_init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, optimizer…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설정 후</a:t>
            </a:r>
            <a:endParaRPr lang="en-US" altLang="ko-KR" sz="1100" b="1" dirty="0" smtClean="0">
              <a:solidFill>
                <a:srgbClr val="FFC000"/>
              </a:solidFill>
            </a:endParaRPr>
          </a:p>
          <a:p>
            <a:pPr lvl="2"/>
            <a:r>
              <a:rPr lang="en-US" altLang="ko-KR" sz="1100" b="1" dirty="0">
                <a:solidFill>
                  <a:srgbClr val="FFC000"/>
                </a:solidFill>
              </a:rPr>
              <a:t>	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 network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정의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)</a:t>
            </a:r>
          </a:p>
          <a:p>
            <a:pPr marL="342900" indent="-342900">
              <a:buAutoNum type="arabicParenR"/>
            </a:pPr>
            <a:r>
              <a:rPr lang="ko-KR" altLang="en-US" sz="1100" b="1" dirty="0" smtClean="0">
                <a:solidFill>
                  <a:srgbClr val="FFC000"/>
                </a:solidFill>
              </a:rPr>
              <a:t>훈련 시작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(iteration)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7100" y="181200"/>
            <a:ext cx="9264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100" b="1" dirty="0" smtClean="0">
                <a:solidFill>
                  <a:srgbClr val="FFC000"/>
                </a:solidFill>
              </a:rPr>
              <a:t>데이터 읽기</a:t>
            </a:r>
            <a:endParaRPr lang="en-US" altLang="ko-KR" sz="1100" b="1" dirty="0" smtClean="0">
              <a:solidFill>
                <a:srgbClr val="FFC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100" b="1" dirty="0" smtClean="0">
                <a:solidFill>
                  <a:srgbClr val="FFC000"/>
                </a:solidFill>
              </a:rPr>
              <a:t>네트워크 정의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바로 매개변수로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)</a:t>
            </a:r>
          </a:p>
          <a:p>
            <a:pPr marL="342900" indent="-342900">
              <a:buAutoNum type="arabicParenR"/>
            </a:pPr>
            <a:r>
              <a:rPr lang="en-US" altLang="ko-KR" sz="1100" b="1" dirty="0" smtClean="0">
                <a:solidFill>
                  <a:srgbClr val="FFC000"/>
                </a:solidFill>
              </a:rPr>
              <a:t>Trainer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클래스 불러오기</a:t>
            </a:r>
            <a:r>
              <a:rPr lang="en-US" altLang="ko-KR" sz="1100" b="1" dirty="0">
                <a:solidFill>
                  <a:srgbClr val="FFC000"/>
                </a:solidFill>
              </a:rPr>
              <a:t>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(optimizer, </a:t>
            </a:r>
            <a:r>
              <a:rPr lang="en-US" altLang="ko-KR" sz="1100" b="1" dirty="0" err="1" smtClean="0">
                <a:solidFill>
                  <a:srgbClr val="FFC000"/>
                </a:solidFill>
              </a:rPr>
              <a:t>batchsize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등 매개변수로 </a:t>
            </a:r>
            <a:endParaRPr lang="en-US" altLang="ko-KR" sz="1100" b="1" dirty="0" smtClean="0">
              <a:solidFill>
                <a:srgbClr val="FFC000"/>
              </a:solidFill>
            </a:endParaRPr>
          </a:p>
          <a:p>
            <a:r>
              <a:rPr lang="en-US" altLang="ko-KR" sz="1100" b="1" dirty="0" smtClean="0">
                <a:solidFill>
                  <a:srgbClr val="FFC000"/>
                </a:solidFill>
              </a:rPr>
              <a:t>			-&gt; class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안에서 기존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3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번 끝내 옴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)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9" y="1199481"/>
            <a:ext cx="5717411" cy="52426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978931" y="2570729"/>
            <a:ext cx="691369" cy="1733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78631" y="4623897"/>
            <a:ext cx="4086502" cy="1481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738564" y="5182696"/>
            <a:ext cx="2253469" cy="1481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69" y="1159447"/>
            <a:ext cx="5473981" cy="4864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4493"/>
          <a:stretch/>
        </p:blipFill>
        <p:spPr>
          <a:xfrm>
            <a:off x="6203669" y="6023797"/>
            <a:ext cx="5473981" cy="4000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85165" y="1159447"/>
            <a:ext cx="1131636" cy="1473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704265" y="5471083"/>
            <a:ext cx="922085" cy="1491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512710" y="2718321"/>
            <a:ext cx="2485240" cy="1659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704264" y="3511690"/>
            <a:ext cx="2617535" cy="1659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077" y="-26923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7.6 CNN </a:t>
            </a:r>
            <a:r>
              <a:rPr lang="ko-KR" altLang="en-US" dirty="0" smtClean="0">
                <a:solidFill>
                  <a:srgbClr val="FFC000"/>
                </a:solidFill>
              </a:rPr>
              <a:t>시각화하기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2567" y="129864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입력으로 받은 이미지 데이터에서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무엇을 보고 있는</a:t>
            </a:r>
            <a:r>
              <a:rPr lang="en-US" altLang="ko-KR" dirty="0" smtClean="0">
                <a:solidFill>
                  <a:srgbClr val="0070C0"/>
                </a:solidFill>
              </a:rPr>
              <a:t>” </a:t>
            </a:r>
            <a:r>
              <a:rPr lang="ko-KR" altLang="en-US" dirty="0" smtClean="0">
                <a:solidFill>
                  <a:srgbClr val="0070C0"/>
                </a:solidFill>
              </a:rPr>
              <a:t>것인지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7" y="4110534"/>
            <a:ext cx="5188217" cy="2559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45905"/>
          <a:stretch/>
        </p:blipFill>
        <p:spPr>
          <a:xfrm>
            <a:off x="412427" y="1944305"/>
            <a:ext cx="6353364" cy="1773275"/>
          </a:xfrm>
          <a:prstGeom prst="rect">
            <a:avLst/>
          </a:prstGeom>
        </p:spPr>
      </p:pic>
      <p:pic>
        <p:nvPicPr>
          <p:cNvPr id="28674" name="Picture 2" descr="matplotlib element ter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24" y="2007805"/>
            <a:ext cx="4510276" cy="45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83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077" y="-26923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7.6 CNN </a:t>
            </a:r>
            <a:r>
              <a:rPr lang="ko-KR" altLang="en-US" dirty="0" smtClean="0">
                <a:solidFill>
                  <a:srgbClr val="FFC000"/>
                </a:solidFill>
              </a:rPr>
              <a:t>시각화하기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2567" y="129864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입력으로 받은 이미지 데이터에서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무엇을 보고 있는</a:t>
            </a:r>
            <a:r>
              <a:rPr lang="en-US" altLang="ko-KR" dirty="0" smtClean="0">
                <a:solidFill>
                  <a:srgbClr val="0070C0"/>
                </a:solidFill>
              </a:rPr>
              <a:t>” </a:t>
            </a:r>
            <a:r>
              <a:rPr lang="ko-KR" altLang="en-US" dirty="0" smtClean="0">
                <a:solidFill>
                  <a:srgbClr val="0070C0"/>
                </a:solidFill>
              </a:rPr>
              <a:t>것인지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7" name="Picture 2" descr="없음, 없음, 가장 가까운, bilinear, bicubic, spline16, spline36, hanning, hamming, hermite, kaiser, quadric, catrom, gaussian, bessel, mitchell, sinc, lancz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0" y="2012950"/>
            <a:ext cx="7267575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367334" y="2434927"/>
            <a:ext cx="308007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</a:t>
            </a:r>
            <a:r>
              <a:rPr lang="ko-KR" altLang="en-US" sz="1400" dirty="0" smtClean="0">
                <a:hlinkClick r:id="rId4"/>
              </a:rPr>
              <a:t>kr.matplotlib.net/stable/gallery/images_contours_and_fields/interpolation_methods.html</a:t>
            </a:r>
            <a:endParaRPr lang="en-US" altLang="ko-KR" sz="1400" dirty="0" smtClean="0"/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‘</a:t>
            </a:r>
            <a:r>
              <a:rPr lang="ko-KR" altLang="en-US" b="1" dirty="0" smtClean="0">
                <a:solidFill>
                  <a:srgbClr val="FFC000"/>
                </a:solidFill>
              </a:rPr>
              <a:t>사이를 </a:t>
            </a:r>
            <a:r>
              <a:rPr lang="ko-KR" altLang="en-US" b="1" dirty="0">
                <a:solidFill>
                  <a:srgbClr val="FFC000"/>
                </a:solidFill>
              </a:rPr>
              <a:t>채우다</a:t>
            </a:r>
            <a:r>
              <a:rPr lang="en-US" altLang="ko-KR" b="1" dirty="0">
                <a:solidFill>
                  <a:srgbClr val="FFC000"/>
                </a:solidFill>
              </a:rPr>
              <a:t>'</a:t>
            </a:r>
            <a:endParaRPr lang="en-US" altLang="ko-KR" sz="1400" b="1" dirty="0" smtClean="0">
              <a:solidFill>
                <a:srgbClr val="FFC000"/>
              </a:solidFill>
            </a:endParaRPr>
          </a:p>
          <a:p>
            <a:endParaRPr lang="en-US" altLang="ko-KR" sz="1400" dirty="0" smtClean="0"/>
          </a:p>
          <a:p>
            <a:r>
              <a:rPr lang="ko-KR" altLang="en-US" b="1" dirty="0">
                <a:solidFill>
                  <a:srgbClr val="FFC000"/>
                </a:solidFill>
              </a:rPr>
              <a:t>인접한 데이터 점에 적합한 함수</a:t>
            </a:r>
            <a:r>
              <a:rPr lang="en-US" altLang="ko-KR" b="1" dirty="0">
                <a:solidFill>
                  <a:srgbClr val="FFC000"/>
                </a:solidFill>
              </a:rPr>
              <a:t>(</a:t>
            </a:r>
            <a:r>
              <a:rPr lang="ko-KR" altLang="en-US" b="1" dirty="0">
                <a:solidFill>
                  <a:srgbClr val="FFC000"/>
                </a:solidFill>
              </a:rPr>
              <a:t>일반적으로 다항식</a:t>
            </a:r>
            <a:r>
              <a:rPr lang="en-US" altLang="ko-KR" b="1" dirty="0">
                <a:solidFill>
                  <a:srgbClr val="FFC000"/>
                </a:solidFill>
              </a:rPr>
              <a:t>) </a:t>
            </a:r>
            <a:r>
              <a:rPr lang="ko-KR" altLang="en-US" b="1" dirty="0">
                <a:solidFill>
                  <a:srgbClr val="FFC000"/>
                </a:solidFill>
              </a:rPr>
              <a:t>조각을 맞추어 데이터의 중간 값을 찾는 </a:t>
            </a:r>
            <a:r>
              <a:rPr lang="ko-KR" altLang="en-US" b="1" dirty="0" smtClean="0">
                <a:solidFill>
                  <a:srgbClr val="FFC000"/>
                </a:solidFill>
              </a:rPr>
              <a:t>프로세스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endParaRPr lang="en-US" altLang="ko-KR" b="1" dirty="0" smtClean="0">
              <a:solidFill>
                <a:srgbClr val="FFC000"/>
              </a:solidFill>
            </a:endParaRPr>
          </a:p>
          <a:p>
            <a:r>
              <a:rPr lang="ko-KR" altLang="en-US" b="1" dirty="0">
                <a:solidFill>
                  <a:srgbClr val="FFC000"/>
                </a:solidFill>
              </a:rPr>
              <a:t>이미지 </a:t>
            </a:r>
            <a:r>
              <a:rPr lang="ko-KR" altLang="en-US" b="1" dirty="0" err="1">
                <a:solidFill>
                  <a:srgbClr val="FFC000"/>
                </a:solidFill>
              </a:rPr>
              <a:t>보간은</a:t>
            </a:r>
            <a:r>
              <a:rPr lang="ko-KR" altLang="en-US" b="1" dirty="0">
                <a:solidFill>
                  <a:srgbClr val="FFC000"/>
                </a:solidFill>
              </a:rPr>
              <a:t> 주변 픽셀의 값을 기반으로 수학적인 </a:t>
            </a:r>
            <a:r>
              <a:rPr lang="ko-KR" altLang="en-US" b="1" dirty="0" err="1">
                <a:solidFill>
                  <a:srgbClr val="FFC000"/>
                </a:solidFill>
              </a:rPr>
              <a:t>보간법을</a:t>
            </a:r>
            <a:r>
              <a:rPr lang="ko-KR" altLang="en-US" b="1" dirty="0">
                <a:solidFill>
                  <a:srgbClr val="FFC000"/>
                </a:solidFill>
              </a:rPr>
              <a:t> 사용하여 새 픽셀의 값을 추정하는 방식</a:t>
            </a:r>
          </a:p>
        </p:txBody>
      </p:sp>
    </p:spTree>
    <p:extLst>
      <p:ext uri="{BB962C8B-B14F-4D97-AF65-F5344CB8AC3E}">
        <p14:creationId xmlns:p14="http://schemas.microsoft.com/office/powerpoint/2010/main" val="38576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7.6.1 1</a:t>
            </a:r>
            <a:r>
              <a:rPr lang="ko-KR" altLang="en-US" dirty="0" smtClean="0"/>
              <a:t>번째 층의 가중치 시각화하기 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(FN, C, H, W)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C =1, 1</a:t>
            </a:r>
            <a:r>
              <a:rPr lang="ko-KR" altLang="en-US" dirty="0" smtClean="0">
                <a:solidFill>
                  <a:srgbClr val="0070C0"/>
                </a:solidFill>
              </a:rPr>
              <a:t>채널의 </a:t>
            </a:r>
            <a:r>
              <a:rPr lang="ko-KR" altLang="en-US" dirty="0" err="1" smtClean="0">
                <a:solidFill>
                  <a:srgbClr val="0070C0"/>
                </a:solidFill>
              </a:rPr>
              <a:t>회색조</a:t>
            </a:r>
            <a:r>
              <a:rPr lang="ko-KR" altLang="en-US" dirty="0" smtClean="0">
                <a:solidFill>
                  <a:srgbClr val="0070C0"/>
                </a:solidFill>
              </a:rPr>
              <a:t> 이미지로 시각화할 수 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가중치 원소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이미지에서는 </a:t>
            </a:r>
            <a:r>
              <a:rPr lang="en-US" altLang="ko-KR" dirty="0" smtClean="0">
                <a:solidFill>
                  <a:srgbClr val="0070C0"/>
                </a:solidFill>
              </a:rPr>
              <a:t>0 </a:t>
            </a:r>
            <a:r>
              <a:rPr lang="ko-KR" altLang="en-US" dirty="0" smtClean="0">
                <a:solidFill>
                  <a:srgbClr val="0070C0"/>
                </a:solidFill>
              </a:rPr>
              <a:t>검정 </a:t>
            </a:r>
            <a:r>
              <a:rPr lang="en-US" altLang="ko-KR" dirty="0" smtClean="0">
                <a:solidFill>
                  <a:srgbClr val="0070C0"/>
                </a:solidFill>
              </a:rPr>
              <a:t>~ 255 </a:t>
            </a:r>
            <a:r>
              <a:rPr lang="ko-KR" altLang="en-US" dirty="0" smtClean="0">
                <a:solidFill>
                  <a:srgbClr val="0070C0"/>
                </a:solidFill>
              </a:rPr>
              <a:t>흰색으로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정규화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에지</a:t>
            </a:r>
            <a:r>
              <a:rPr lang="en-US" altLang="ko-KR" dirty="0" smtClean="0">
                <a:solidFill>
                  <a:srgbClr val="0070C0"/>
                </a:solidFill>
              </a:rPr>
              <a:t>” : </a:t>
            </a:r>
            <a:r>
              <a:rPr lang="ko-KR" altLang="en-US" dirty="0" smtClean="0">
                <a:solidFill>
                  <a:srgbClr val="0070C0"/>
                </a:solidFill>
              </a:rPr>
              <a:t>색상이 바뀐 경계선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err="1" smtClean="0">
                <a:solidFill>
                  <a:srgbClr val="0070C0"/>
                </a:solidFill>
              </a:rPr>
              <a:t>블롭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국소적으로 덩어리진 영역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학습 후 가중치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err="1" smtClean="0">
                <a:solidFill>
                  <a:srgbClr val="0070C0"/>
                </a:solidFill>
              </a:rPr>
              <a:t>블롭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에지를 가짐 </a:t>
            </a:r>
            <a:r>
              <a:rPr lang="en-US" altLang="ko-KR" dirty="0" smtClean="0">
                <a:solidFill>
                  <a:srgbClr val="0070C0"/>
                </a:solidFill>
              </a:rPr>
              <a:t>-&gt; “</a:t>
            </a:r>
            <a:r>
              <a:rPr lang="ko-KR" altLang="en-US" dirty="0" smtClean="0">
                <a:solidFill>
                  <a:srgbClr val="0070C0"/>
                </a:solidFill>
              </a:rPr>
              <a:t>규칙성</a:t>
            </a:r>
            <a:r>
              <a:rPr lang="en-US" altLang="ko-KR" dirty="0" smtClean="0">
                <a:solidFill>
                  <a:srgbClr val="0070C0"/>
                </a:solidFill>
              </a:rPr>
              <a:t>“ (</a:t>
            </a:r>
            <a:r>
              <a:rPr lang="ko-KR" altLang="en-US" dirty="0" smtClean="0">
                <a:solidFill>
                  <a:srgbClr val="0070C0"/>
                </a:solidFill>
              </a:rPr>
              <a:t>흑백의 정도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즉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필터는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에지나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블롭</a:t>
            </a:r>
            <a:r>
              <a:rPr lang="ko-KR" altLang="en-US" dirty="0" smtClean="0">
                <a:solidFill>
                  <a:srgbClr val="0070C0"/>
                </a:solidFill>
              </a:rPr>
              <a:t> 등 원시적 정보 추출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이 정보가 </a:t>
            </a:r>
            <a:r>
              <a:rPr lang="ko-KR" altLang="en-US" dirty="0" err="1" smtClean="0">
                <a:solidFill>
                  <a:srgbClr val="0070C0"/>
                </a:solidFill>
              </a:rPr>
              <a:t>뒷</a:t>
            </a:r>
            <a:r>
              <a:rPr lang="ko-KR" altLang="en-US" dirty="0" smtClean="0">
                <a:solidFill>
                  <a:srgbClr val="0070C0"/>
                </a:solidFill>
              </a:rPr>
              <a:t> 단 계층에 전달된다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0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81"/>
            <a:ext cx="8382000" cy="103028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7.6.1 1</a:t>
            </a:r>
            <a:r>
              <a:rPr lang="ko-KR" altLang="en-US" sz="4000" dirty="0" smtClean="0">
                <a:solidFill>
                  <a:srgbClr val="FFC000"/>
                </a:solidFill>
              </a:rPr>
              <a:t>번째 층의 가중치 시각화하기 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75"/>
          <a:stretch/>
        </p:blipFill>
        <p:spPr>
          <a:xfrm>
            <a:off x="7575308" y="761933"/>
            <a:ext cx="4178515" cy="2866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308" y="3841404"/>
            <a:ext cx="4178515" cy="2883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4" y="1141313"/>
            <a:ext cx="7283824" cy="48262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63808" y="6078505"/>
            <a:ext cx="3016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학습 후 가중치 </a:t>
            </a:r>
            <a:r>
              <a:rPr lang="en-US" altLang="ko-KR" sz="1400" b="1" dirty="0">
                <a:solidFill>
                  <a:srgbClr val="0070C0"/>
                </a:solidFill>
              </a:rPr>
              <a:t>: </a:t>
            </a:r>
            <a:r>
              <a:rPr lang="ko-KR" altLang="en-US" sz="1400" b="1" dirty="0" err="1">
                <a:solidFill>
                  <a:srgbClr val="0070C0"/>
                </a:solidFill>
              </a:rPr>
              <a:t>블롭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에지를 가짐 </a:t>
            </a:r>
            <a:r>
              <a:rPr lang="en-US" altLang="ko-KR" sz="1400" b="1" dirty="0">
                <a:solidFill>
                  <a:srgbClr val="0070C0"/>
                </a:solidFill>
              </a:rPr>
              <a:t>-&gt; “</a:t>
            </a:r>
            <a:r>
              <a:rPr lang="ko-KR" altLang="en-US" sz="1400" b="1" dirty="0">
                <a:solidFill>
                  <a:srgbClr val="0070C0"/>
                </a:solidFill>
              </a:rPr>
              <a:t>규칙성</a:t>
            </a:r>
            <a:r>
              <a:rPr lang="en-US" altLang="ko-KR" sz="1400" b="1" dirty="0">
                <a:solidFill>
                  <a:srgbClr val="0070C0"/>
                </a:solidFill>
              </a:rPr>
              <a:t>“ (</a:t>
            </a:r>
            <a:r>
              <a:rPr lang="ko-KR" altLang="en-US" sz="1400" b="1" dirty="0">
                <a:solidFill>
                  <a:srgbClr val="0070C0"/>
                </a:solidFill>
              </a:rPr>
              <a:t>흑백의 정도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365" y="2636461"/>
            <a:ext cx="1470301" cy="1406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667" y="1913466"/>
            <a:ext cx="209439" cy="14211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02367" y="3898900"/>
            <a:ext cx="990600" cy="1185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r="15744"/>
          <a:stretch/>
        </p:blipFill>
        <p:spPr>
          <a:xfrm>
            <a:off x="6187833" y="5235561"/>
            <a:ext cx="1292225" cy="5524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t="74127" r="20216"/>
          <a:stretch/>
        </p:blipFill>
        <p:spPr>
          <a:xfrm>
            <a:off x="6724624" y="5070475"/>
            <a:ext cx="755433" cy="1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7.6.1 1</a:t>
            </a:r>
            <a:r>
              <a:rPr lang="ko-KR" altLang="en-US" dirty="0" smtClean="0">
                <a:solidFill>
                  <a:srgbClr val="FFC000"/>
                </a:solidFill>
              </a:rPr>
              <a:t>번째 층의 가중치 시각화하기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" y="1690688"/>
            <a:ext cx="6502734" cy="41785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811" y="1683425"/>
            <a:ext cx="5054860" cy="46357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2845" y="4450020"/>
            <a:ext cx="1736155" cy="1829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817891" y="2687260"/>
            <a:ext cx="2427709" cy="198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63" y="2710146"/>
            <a:ext cx="806491" cy="1524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811" y="3405261"/>
            <a:ext cx="5054860" cy="29526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82153" y="3779945"/>
            <a:ext cx="1899288" cy="1773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082153" y="4278961"/>
            <a:ext cx="1838328" cy="198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122793" y="5334000"/>
            <a:ext cx="3042287" cy="1574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7.6.1 1</a:t>
            </a:r>
            <a:r>
              <a:rPr lang="ko-KR" altLang="en-US" dirty="0" smtClean="0">
                <a:solidFill>
                  <a:srgbClr val="FFC000"/>
                </a:solidFill>
              </a:rPr>
              <a:t>번째 층의 가중치 시각화하기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4" y="1565615"/>
            <a:ext cx="5744013" cy="46311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21" y="1565615"/>
            <a:ext cx="5827069" cy="46311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00972" y="3891419"/>
            <a:ext cx="1296444" cy="119262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5682" y="3891419"/>
            <a:ext cx="1296444" cy="119262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825" y="1586773"/>
            <a:ext cx="1296444" cy="119262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586773"/>
            <a:ext cx="1296444" cy="119262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2605" y="1282752"/>
            <a:ext cx="3016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원시적 정보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!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에지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블롭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에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따라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)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blog.kakaocdn.net/dn/xumRT/btqKdGKx1w7/LzI6spMarpEDMqcqdrZYI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279774"/>
            <a:ext cx="7810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7.6.2 </a:t>
            </a:r>
            <a:r>
              <a:rPr lang="ko-KR" altLang="en-US" dirty="0" smtClean="0"/>
              <a:t>층 깊이에 따른 추출 정보 변화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저수준</a:t>
            </a:r>
            <a:r>
              <a:rPr lang="ko-KR" altLang="en-US" dirty="0" smtClean="0">
                <a:solidFill>
                  <a:srgbClr val="0070C0"/>
                </a:solidFill>
              </a:rPr>
              <a:t> 정보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고급 정보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에 뉴런이 강하게 반응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복잡하고 추상화된 정보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사물의 의미를 이해하도록 변화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7.7.1 </a:t>
            </a:r>
            <a:r>
              <a:rPr lang="en-US" altLang="ko-KR" dirty="0" err="1" smtClean="0"/>
              <a:t>LeNet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66566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손글씨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숫자를 인식하는 </a:t>
            </a:r>
            <a:r>
              <a:rPr lang="ko-KR" altLang="en-US" dirty="0" smtClean="0">
                <a:solidFill>
                  <a:srgbClr val="0070C0"/>
                </a:solidFill>
              </a:rPr>
              <a:t>네트워크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en-US" altLang="ko-KR" dirty="0">
                <a:solidFill>
                  <a:srgbClr val="0070C0"/>
                </a:solidFill>
              </a:rPr>
              <a:t>1988</a:t>
            </a:r>
            <a:r>
              <a:rPr lang="ko-KR" altLang="en-US" dirty="0" smtClean="0">
                <a:solidFill>
                  <a:srgbClr val="0070C0"/>
                </a:solidFill>
              </a:rPr>
              <a:t>년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첫 </a:t>
            </a:r>
            <a:r>
              <a:rPr lang="en-US" altLang="ko-KR" dirty="0" smtClean="0">
                <a:solidFill>
                  <a:srgbClr val="0070C0"/>
                </a:solidFill>
              </a:rPr>
              <a:t>CNN)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합성곱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계층과 </a:t>
            </a:r>
            <a:r>
              <a:rPr lang="ko-KR" altLang="en-US" dirty="0" err="1">
                <a:solidFill>
                  <a:srgbClr val="0070C0"/>
                </a:solidFill>
              </a:rPr>
              <a:t>풀링</a:t>
            </a:r>
            <a:r>
              <a:rPr lang="ko-KR" altLang="en-US" dirty="0">
                <a:solidFill>
                  <a:srgbClr val="0070C0"/>
                </a:solidFill>
              </a:rPr>
              <a:t> 계층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정확히는 단순히 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ko-KR" altLang="en-US" dirty="0">
                <a:solidFill>
                  <a:srgbClr val="0070C0"/>
                </a:solidFill>
              </a:rPr>
              <a:t>원소를 줄이기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ko-KR" altLang="en-US" dirty="0">
                <a:solidFill>
                  <a:srgbClr val="0070C0"/>
                </a:solidFill>
              </a:rPr>
              <a:t>만 하는 </a:t>
            </a:r>
            <a:r>
              <a:rPr lang="ko-KR" altLang="en-US" dirty="0" err="1">
                <a:solidFill>
                  <a:srgbClr val="0070C0"/>
                </a:solidFill>
              </a:rPr>
              <a:t>서브샘플링</a:t>
            </a:r>
            <a:r>
              <a:rPr lang="ko-KR" altLang="en-US" dirty="0">
                <a:solidFill>
                  <a:srgbClr val="0070C0"/>
                </a:solidFill>
              </a:rPr>
              <a:t> 계층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반복하고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마지막으로 </a:t>
            </a:r>
            <a:r>
              <a:rPr lang="ko-KR" altLang="en-US" dirty="0" err="1">
                <a:solidFill>
                  <a:srgbClr val="0070C0"/>
                </a:solidFill>
              </a:rPr>
              <a:t>완전연결</a:t>
            </a:r>
            <a:r>
              <a:rPr lang="ko-KR" altLang="en-US" dirty="0">
                <a:solidFill>
                  <a:srgbClr val="0070C0"/>
                </a:solidFill>
              </a:rPr>
              <a:t> 계층을 거치면서 결과를 </a:t>
            </a:r>
            <a:r>
              <a:rPr lang="ko-KR" altLang="en-US" dirty="0" smtClean="0">
                <a:solidFill>
                  <a:srgbClr val="0070C0"/>
                </a:solidFill>
              </a:rPr>
              <a:t>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 </a:t>
            </a:r>
            <a:r>
              <a:rPr lang="en-US" altLang="ko-KR" dirty="0" err="1">
                <a:solidFill>
                  <a:srgbClr val="0070C0"/>
                </a:solidFill>
              </a:rPr>
              <a:t>LeNet</a:t>
            </a:r>
            <a:r>
              <a:rPr lang="ko-KR" altLang="en-US" dirty="0">
                <a:solidFill>
                  <a:srgbClr val="0070C0"/>
                </a:solidFill>
              </a:rPr>
              <a:t>과 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ko-KR" altLang="en-US" dirty="0">
                <a:solidFill>
                  <a:srgbClr val="0070C0"/>
                </a:solidFill>
              </a:rPr>
              <a:t>현재의 </a:t>
            </a:r>
            <a:r>
              <a:rPr lang="en-US" altLang="ko-KR" dirty="0">
                <a:solidFill>
                  <a:srgbClr val="0070C0"/>
                </a:solidFill>
              </a:rPr>
              <a:t>CNN'</a:t>
            </a:r>
            <a:r>
              <a:rPr lang="ko-KR" altLang="en-US" dirty="0">
                <a:solidFill>
                  <a:srgbClr val="0070C0"/>
                </a:solidFill>
              </a:rPr>
              <a:t>을 비교하면 몇 가지 면에서 차이가 있습니다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 </a:t>
            </a:r>
            <a:r>
              <a:rPr lang="ko-KR" altLang="en-US" dirty="0">
                <a:solidFill>
                  <a:srgbClr val="0070C0"/>
                </a:solidFill>
              </a:rPr>
              <a:t>첫 번째 차이는 활성화 함수입니다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LeNet</a:t>
            </a:r>
            <a:r>
              <a:rPr lang="ko-KR" altLang="en-US" dirty="0">
                <a:solidFill>
                  <a:srgbClr val="0070C0"/>
                </a:solidFill>
              </a:rPr>
              <a:t>은 </a:t>
            </a:r>
            <a:r>
              <a:rPr lang="ko-KR" altLang="en-US" dirty="0" err="1">
                <a:solidFill>
                  <a:srgbClr val="0070C0"/>
                </a:solidFill>
              </a:rPr>
              <a:t>시그모이드</a:t>
            </a:r>
            <a:r>
              <a:rPr lang="ko-KR" altLang="en-US" dirty="0">
                <a:solidFill>
                  <a:srgbClr val="0070C0"/>
                </a:solidFill>
              </a:rPr>
              <a:t> 함수를 사용하는 데 반해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현재는 주로 </a:t>
            </a:r>
            <a:r>
              <a:rPr lang="en-US" altLang="ko-KR" dirty="0" err="1">
                <a:solidFill>
                  <a:srgbClr val="0070C0"/>
                </a:solidFill>
              </a:rPr>
              <a:t>ReLU</a:t>
            </a:r>
            <a:r>
              <a:rPr lang="ko-KR" altLang="en-US" dirty="0">
                <a:solidFill>
                  <a:srgbClr val="0070C0"/>
                </a:solidFill>
              </a:rPr>
              <a:t>를 사용합니다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두 </a:t>
            </a:r>
            <a:r>
              <a:rPr lang="ko-KR" altLang="en-US" dirty="0">
                <a:solidFill>
                  <a:srgbClr val="0070C0"/>
                </a:solidFill>
              </a:rPr>
              <a:t>번째 차이는 서브 </a:t>
            </a:r>
            <a:r>
              <a:rPr lang="ko-KR" altLang="en-US" dirty="0" smtClean="0">
                <a:solidFill>
                  <a:srgbClr val="0070C0"/>
                </a:solidFill>
              </a:rPr>
              <a:t>샘플링과 </a:t>
            </a:r>
            <a:r>
              <a:rPr lang="ko-KR" altLang="en-US" dirty="0">
                <a:solidFill>
                  <a:srgbClr val="0070C0"/>
                </a:solidFill>
              </a:rPr>
              <a:t>최대 </a:t>
            </a:r>
            <a:r>
              <a:rPr lang="ko-KR" altLang="en-US" dirty="0" err="1">
                <a:solidFill>
                  <a:srgbClr val="0070C0"/>
                </a:solidFill>
              </a:rPr>
              <a:t>풀링입니다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LeNet</a:t>
            </a:r>
            <a:r>
              <a:rPr lang="ko-KR" altLang="en-US" dirty="0">
                <a:solidFill>
                  <a:srgbClr val="0070C0"/>
                </a:solidFill>
              </a:rPr>
              <a:t>은 서브 샘플링을 하여 중간 데이터의 크기를 줄이지만 현재는 최대 </a:t>
            </a:r>
            <a:r>
              <a:rPr lang="ko-KR" altLang="en-US" dirty="0" err="1">
                <a:solidFill>
                  <a:srgbClr val="0070C0"/>
                </a:solidFill>
              </a:rPr>
              <a:t>풀링이</a:t>
            </a:r>
            <a:r>
              <a:rPr lang="ko-KR" altLang="en-US" dirty="0">
                <a:solidFill>
                  <a:srgbClr val="0070C0"/>
                </a:solidFill>
              </a:rPr>
              <a:t> 주류입니다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en-US" altLang="ko-KR" dirty="0"/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9698" name="Picture 2" descr="https://blog.kakaocdn.net/dn/JI00a/btqKjcVLCJF/yqbjl11F7elZNNxgkLT3F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04" y="101211"/>
            <a:ext cx="5050096" cy="14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Conv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계층에서</a:t>
            </a:r>
            <a:r>
              <a:rPr lang="en-US" altLang="ko-KR" dirty="0" smtClean="0">
                <a:solidFill>
                  <a:srgbClr val="0070C0"/>
                </a:solidFill>
              </a:rPr>
              <a:t>, =</a:t>
            </a:r>
            <a:r>
              <a:rPr lang="ko-KR" altLang="en-US" dirty="0" smtClean="0">
                <a:solidFill>
                  <a:srgbClr val="0070C0"/>
                </a:solidFill>
              </a:rPr>
              <a:t>필터 연산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필터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커널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(height, width)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필터에서 대응하는 </a:t>
            </a:r>
            <a:r>
              <a:rPr lang="ko-KR" altLang="en-US" dirty="0" err="1">
                <a:solidFill>
                  <a:srgbClr val="0070C0"/>
                </a:solidFill>
              </a:rPr>
              <a:t>원소끼리</a:t>
            </a:r>
            <a:r>
              <a:rPr lang="ko-KR" altLang="en-US" dirty="0">
                <a:solidFill>
                  <a:srgbClr val="0070C0"/>
                </a:solidFill>
              </a:rPr>
              <a:t> 곱한 후 </a:t>
            </a:r>
            <a:r>
              <a:rPr lang="ko-KR" altLang="en-US" dirty="0" smtClean="0">
                <a:solidFill>
                  <a:srgbClr val="0070C0"/>
                </a:solidFill>
              </a:rPr>
              <a:t>총합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단일 곱셈</a:t>
            </a:r>
            <a:r>
              <a:rPr lang="en-US" altLang="ko-KR" dirty="0" smtClean="0">
                <a:solidFill>
                  <a:srgbClr val="0070C0"/>
                </a:solidFill>
              </a:rPr>
              <a:t>-</a:t>
            </a:r>
            <a:r>
              <a:rPr lang="ko-KR" altLang="en-US" dirty="0" err="1" smtClean="0">
                <a:solidFill>
                  <a:srgbClr val="0070C0"/>
                </a:solidFill>
              </a:rPr>
              <a:t>누산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Fused Multiply-Add, FMA</a:t>
            </a: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e.g</a:t>
            </a:r>
            <a:r>
              <a:rPr lang="en-US" altLang="ko-KR" dirty="0">
                <a:solidFill>
                  <a:srgbClr val="0070C0"/>
                </a:solidFill>
              </a:rPr>
              <a:t>.,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>
                <a:solidFill>
                  <a:srgbClr val="0070C0"/>
                </a:solidFill>
              </a:rPr>
              <a:t>1 * 2 + 2 * 0 + 3 * 1 + … 0 * 0 + 1 * 2 = 15)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5602" name="Picture 2" descr="https://blog.kakaocdn.net/dn/caAEX9/btq4p4FLfqg/it37P31BNeFCy4HEGUlUk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892" y="807930"/>
            <a:ext cx="4131915" cy="52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38199" y="4390311"/>
            <a:ext cx="638368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666666"/>
                </a:solidFill>
                <a:latin typeface="AppleSDGothicNeo"/>
              </a:rPr>
              <a:t>Scipy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의 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2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차원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합성곱함수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(scipy.signal.convolved2d)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를 이용하면 위의 예시와 다르게 나옴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같은 결과를 얻으려면 교차상관함수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(scipy.signal.correlate2d)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를 사용해야함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주어진 필터를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플리핑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(flipping)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하면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합성곱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, 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그렇지 않으면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교차상관</a:t>
            </a:r>
            <a:endParaRPr lang="ko-KR" altLang="en-US" sz="1600" dirty="0">
              <a:solidFill>
                <a:srgbClr val="666666"/>
              </a:solidFill>
              <a:latin typeface="AppleSDGothicNe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플리핑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 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: 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원소들을 좌우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,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상하로 각 한번씩 뒤집는 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딥러닝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 라이브러리들의 합성곱함수들은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플리핑하지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 않거나</a:t>
            </a:r>
            <a:r>
              <a:rPr lang="en-US" altLang="ko-KR" sz="1600" dirty="0">
                <a:solidFill>
                  <a:srgbClr val="666666"/>
                </a:solidFill>
                <a:latin typeface="AppleSDGothicNeo"/>
              </a:rPr>
              <a:t>, </a:t>
            </a:r>
            <a:r>
              <a:rPr lang="ko-KR" altLang="en-US" sz="1600" dirty="0" err="1">
                <a:solidFill>
                  <a:srgbClr val="666666"/>
                </a:solidFill>
                <a:latin typeface="AppleSDGothicNeo"/>
              </a:rPr>
              <a:t>플리핑</a:t>
            </a:r>
            <a:r>
              <a:rPr lang="ko-KR" altLang="en-US" sz="1600" dirty="0">
                <a:solidFill>
                  <a:srgbClr val="666666"/>
                </a:solidFill>
                <a:latin typeface="AppleSDGothicNeo"/>
              </a:rPr>
              <a:t> 여부를 인수로 받기도 함</a:t>
            </a:r>
            <a:endParaRPr lang="ko-KR" altLang="en-US" sz="1600" b="0" i="0" dirty="0">
              <a:solidFill>
                <a:srgbClr val="666666"/>
              </a:solidFill>
              <a:effectLst/>
              <a:latin typeface="AppleSDGothicNeo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06630" y="572082"/>
            <a:ext cx="2410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  <a:latin typeface="-apple-system"/>
              </a:rPr>
              <a:t>필터의 매개변수가 가중치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6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7.7.2 </a:t>
            </a:r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66566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2012, </a:t>
            </a:r>
            <a:r>
              <a:rPr lang="ko-KR" altLang="en-US" dirty="0" err="1" smtClean="0">
                <a:solidFill>
                  <a:srgbClr val="0070C0"/>
                </a:solidFill>
              </a:rPr>
              <a:t>딥러닝</a:t>
            </a:r>
            <a:r>
              <a:rPr lang="ko-KR" altLang="en-US" dirty="0" smtClean="0">
                <a:solidFill>
                  <a:srgbClr val="0070C0"/>
                </a:solidFill>
              </a:rPr>
              <a:t> 열풍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 err="1">
                <a:solidFill>
                  <a:srgbClr val="0070C0"/>
                </a:solidFill>
              </a:rPr>
              <a:t>합성곱</a:t>
            </a:r>
            <a:r>
              <a:rPr lang="ko-KR" altLang="en-US" dirty="0">
                <a:solidFill>
                  <a:srgbClr val="0070C0"/>
                </a:solidFill>
              </a:rPr>
              <a:t> 계층과 </a:t>
            </a:r>
            <a:r>
              <a:rPr lang="ko-KR" altLang="en-US" dirty="0" err="1">
                <a:solidFill>
                  <a:srgbClr val="0070C0"/>
                </a:solidFill>
              </a:rPr>
              <a:t>풀링</a:t>
            </a:r>
            <a:r>
              <a:rPr lang="ko-KR" altLang="en-US" dirty="0">
                <a:solidFill>
                  <a:srgbClr val="0070C0"/>
                </a:solidFill>
              </a:rPr>
              <a:t> 계층을 거듭하며 마지막으로 </a:t>
            </a:r>
            <a:r>
              <a:rPr lang="ko-KR" altLang="en-US" dirty="0" err="1">
                <a:solidFill>
                  <a:srgbClr val="0070C0"/>
                </a:solidFill>
              </a:rPr>
              <a:t>완전연결</a:t>
            </a:r>
            <a:r>
              <a:rPr lang="ko-KR" altLang="en-US" dirty="0">
                <a:solidFill>
                  <a:srgbClr val="0070C0"/>
                </a:solidFill>
              </a:rPr>
              <a:t> 계층을 거쳐 </a:t>
            </a:r>
            <a:r>
              <a:rPr lang="ko-KR" altLang="en-US" dirty="0" smtClean="0">
                <a:solidFill>
                  <a:srgbClr val="0070C0"/>
                </a:solidFill>
              </a:rPr>
              <a:t>결과 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  <a:r>
              <a:rPr lang="ko-KR" altLang="en-US" dirty="0">
                <a:solidFill>
                  <a:srgbClr val="0070C0"/>
                </a:solidFill>
              </a:rPr>
              <a:t>활성화 함수로 </a:t>
            </a:r>
            <a:r>
              <a:rPr lang="en-US" altLang="ko-KR" dirty="0" err="1">
                <a:solidFill>
                  <a:srgbClr val="0070C0"/>
                </a:solidFill>
              </a:rPr>
              <a:t>ReLU</a:t>
            </a:r>
            <a:r>
              <a:rPr lang="ko-KR" altLang="en-US" dirty="0">
                <a:solidFill>
                  <a:srgbClr val="0070C0"/>
                </a:solidFill>
              </a:rPr>
              <a:t>를 이용한다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2. LRN(Local Response Normalization)</a:t>
            </a:r>
            <a:r>
              <a:rPr lang="ko-KR" altLang="en-US" dirty="0">
                <a:solidFill>
                  <a:srgbClr val="0070C0"/>
                </a:solidFill>
              </a:rPr>
              <a:t>이라는 국소적 정규화를 실시하는 계층을 이용한다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 err="1">
                <a:solidFill>
                  <a:srgbClr val="0070C0"/>
                </a:solidFill>
              </a:rPr>
              <a:t>드롭아웃을</a:t>
            </a:r>
            <a:r>
              <a:rPr lang="ko-KR" altLang="en-US" dirty="0">
                <a:solidFill>
                  <a:srgbClr val="0070C0"/>
                </a:solidFill>
              </a:rPr>
              <a:t> 사용한다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사실 큰 차이 없다</a:t>
            </a:r>
            <a:r>
              <a:rPr lang="en-US" altLang="ko-KR" dirty="0" smtClean="0">
                <a:solidFill>
                  <a:srgbClr val="0070C0"/>
                </a:solidFill>
              </a:rPr>
              <a:t>. GPU</a:t>
            </a:r>
            <a:r>
              <a:rPr lang="ko-KR" altLang="en-US" dirty="0" smtClean="0">
                <a:solidFill>
                  <a:srgbClr val="0070C0"/>
                </a:solidFill>
              </a:rPr>
              <a:t>와 빅데이터가 </a:t>
            </a:r>
            <a:r>
              <a:rPr lang="ko-KR" altLang="en-US" dirty="0" err="1" smtClean="0">
                <a:solidFill>
                  <a:srgbClr val="0070C0"/>
                </a:solidFill>
              </a:rPr>
              <a:t>딥러닝</a:t>
            </a:r>
            <a:r>
              <a:rPr lang="ko-KR" altLang="en-US" dirty="0" smtClean="0">
                <a:solidFill>
                  <a:srgbClr val="0070C0"/>
                </a:solidFill>
              </a:rPr>
              <a:t> 발전의 큰 원동력이지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매개변수 피팅 시 엄청난 데이터와 대량의 연산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9698" name="Picture 2" descr="https://blog.kakaocdn.net/dn/JI00a/btqKjcVLCJF/yqbjl11F7elZNNxgkLT3F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04" y="101211"/>
            <a:ext cx="5050096" cy="14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7.2.3 </a:t>
            </a:r>
            <a:r>
              <a:rPr lang="ko-KR" altLang="en-US" dirty="0" smtClean="0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사방 </a:t>
            </a:r>
            <a:r>
              <a:rPr lang="en-US" altLang="ko-KR" dirty="0" smtClean="0">
                <a:solidFill>
                  <a:srgbClr val="0070C0"/>
                </a:solidFill>
              </a:rPr>
              <a:t>n </a:t>
            </a:r>
            <a:r>
              <a:rPr lang="ko-KR" altLang="en-US" dirty="0" smtClean="0">
                <a:solidFill>
                  <a:srgbClr val="0070C0"/>
                </a:solidFill>
              </a:rPr>
              <a:t>픽셀을 특정 값으로 채운다</a:t>
            </a:r>
            <a:r>
              <a:rPr lang="en-US" altLang="ko-KR" dirty="0" smtClean="0">
                <a:solidFill>
                  <a:srgbClr val="0070C0"/>
                </a:solidFill>
              </a:rPr>
              <a:t>. (0…)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출력 크기를 조정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할 목적 </a:t>
            </a:r>
            <a:r>
              <a:rPr lang="en-US" altLang="ko-KR" dirty="0" smtClean="0">
                <a:solidFill>
                  <a:srgbClr val="0070C0"/>
                </a:solidFill>
              </a:rPr>
              <a:t>&lt;- </a:t>
            </a:r>
            <a:r>
              <a:rPr lang="ko-KR" altLang="en-US" dirty="0" err="1" smtClean="0">
                <a:solidFill>
                  <a:srgbClr val="0070C0"/>
                </a:solidFill>
              </a:rPr>
              <a:t>합성곱</a:t>
            </a:r>
            <a:r>
              <a:rPr lang="ko-KR" altLang="en-US" dirty="0" smtClean="0">
                <a:solidFill>
                  <a:srgbClr val="0070C0"/>
                </a:solidFill>
              </a:rPr>
              <a:t> 연산 횟수 문제가 </a:t>
            </a:r>
            <a:r>
              <a:rPr lang="ko-KR" altLang="en-US" dirty="0" err="1" smtClean="0">
                <a:solidFill>
                  <a:srgbClr val="0070C0"/>
                </a:solidFill>
              </a:rPr>
              <a:t>될수도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연산을 거칠 때 마다 </a:t>
            </a:r>
            <a:r>
              <a:rPr lang="ko-KR" altLang="en-US" dirty="0" smtClean="0">
                <a:solidFill>
                  <a:srgbClr val="0070C0"/>
                </a:solidFill>
              </a:rPr>
              <a:t>크기가 작아지면 출력 크기가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이 </a:t>
            </a:r>
            <a:r>
              <a:rPr lang="ko-KR" altLang="en-US" dirty="0" smtClean="0">
                <a:solidFill>
                  <a:srgbClr val="0070C0"/>
                </a:solidFill>
              </a:rPr>
              <a:t>되어 </a:t>
            </a:r>
            <a:r>
              <a:rPr lang="ko-KR" altLang="en-US" dirty="0" err="1" smtClean="0">
                <a:solidFill>
                  <a:srgbClr val="0070C0"/>
                </a:solidFill>
              </a:rPr>
              <a:t>합성곱</a:t>
            </a:r>
            <a:r>
              <a:rPr lang="ko-KR" altLang="en-US" dirty="0" smtClean="0">
                <a:solidFill>
                  <a:srgbClr val="0070C0"/>
                </a:solidFill>
              </a:rPr>
              <a:t> 연산 </a:t>
            </a:r>
            <a:r>
              <a:rPr lang="ko-KR" altLang="en-US" dirty="0">
                <a:solidFill>
                  <a:srgbClr val="0070C0"/>
                </a:solidFill>
              </a:rPr>
              <a:t>불가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입력 데이터의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공간적 크기를 고정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한 </a:t>
            </a:r>
            <a:r>
              <a:rPr lang="ko-KR" altLang="en-US" dirty="0">
                <a:solidFill>
                  <a:srgbClr val="0070C0"/>
                </a:solidFill>
              </a:rPr>
              <a:t>채 </a:t>
            </a:r>
            <a:r>
              <a:rPr lang="ko-KR" altLang="en-US" dirty="0" smtClean="0">
                <a:solidFill>
                  <a:srgbClr val="0070C0"/>
                </a:solidFill>
              </a:rPr>
              <a:t>다음 계층에 전달 가능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(4, 4)</a:t>
            </a:r>
          </a:p>
        </p:txBody>
      </p:sp>
      <p:pic>
        <p:nvPicPr>
          <p:cNvPr id="1026" name="Picture 2" descr="https://blog.kakaocdn.net/dn/CmEd2/btq4ygKWnNz/EyjiHIUvYRhDYAVbMijvG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65" y="4096011"/>
            <a:ext cx="6322521" cy="271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kakaocdn.net/dn/dm7q1V/btq4qzFtadk/Z7hf4GIAxuGMKYCMWRNBX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01" y="72616"/>
            <a:ext cx="4116670" cy="288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7.2.4 </a:t>
            </a:r>
            <a:r>
              <a:rPr lang="ko-KR" altLang="en-US" dirty="0" err="1" smtClean="0"/>
              <a:t>스트라이드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stride </a:t>
            </a:r>
            <a:r>
              <a:rPr lang="ko-KR" altLang="en-US" dirty="0" smtClean="0">
                <a:solidFill>
                  <a:srgbClr val="0070C0"/>
                </a:solidFill>
              </a:rPr>
              <a:t>보폭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윈도우 이동 보폭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키우면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출력 크기 작아짐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출력 크기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정수로 나눠 떨어지는 값이어야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OH, OW</a:t>
            </a:r>
            <a:r>
              <a:rPr lang="ko-KR" altLang="en-US" dirty="0" smtClean="0">
                <a:solidFill>
                  <a:srgbClr val="0070C0"/>
                </a:solidFill>
              </a:rPr>
              <a:t>가 곧 원소의 </a:t>
            </a:r>
            <a:r>
              <a:rPr lang="ko-KR" altLang="en-US" dirty="0" err="1" smtClean="0">
                <a:solidFill>
                  <a:srgbClr val="0070C0"/>
                </a:solidFill>
              </a:rPr>
              <a:t>개수니까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프레임워크 중 에러 내지 않도록 반올림 등 구현 경우 있음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71" y="4167420"/>
            <a:ext cx="2476627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7.2.5 3</a:t>
            </a:r>
            <a:r>
              <a:rPr lang="ko-KR" altLang="en-US" dirty="0" smtClean="0"/>
              <a:t>차원 데이터의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길이 방향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채널 방향</a:t>
            </a:r>
            <a:r>
              <a:rPr lang="en-US" altLang="ko-KR" dirty="0" smtClean="0">
                <a:solidFill>
                  <a:srgbClr val="0070C0"/>
                </a:solidFill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</a:rPr>
              <a:t>특징 맵 늘어났다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채널마다 </a:t>
            </a:r>
            <a:r>
              <a:rPr lang="ko-KR" altLang="en-US" dirty="0" err="1" smtClean="0">
                <a:solidFill>
                  <a:srgbClr val="0070C0"/>
                </a:solidFill>
              </a:rPr>
              <a:t>합성곱</a:t>
            </a:r>
            <a:r>
              <a:rPr lang="ko-KR" altLang="en-US" dirty="0" smtClean="0">
                <a:solidFill>
                  <a:srgbClr val="0070C0"/>
                </a:solidFill>
              </a:rPr>
              <a:t> 연산 수행 후 결과를 더해서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하나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의 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입력 데이터의 채널 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필터의 채널 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는 같아야 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필터 크기는 사용자 설정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모든 채널에서 필터 크기 같아야 함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og.kakaocdn.net/dn/0dKqb/btq4s18QvvN/bAjl0FTFZk1f0yZ9pSIkr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49" y="125138"/>
            <a:ext cx="4437102" cy="642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7701035" y="465639"/>
            <a:ext cx="422094" cy="41744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709007" y="35050"/>
            <a:ext cx="1746078" cy="149938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10657</TotalTime>
  <Words>1804</Words>
  <Application>Microsoft Office PowerPoint</Application>
  <PresentationFormat>와이드스크린</PresentationFormat>
  <Paragraphs>284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AppleSDGothicNeo</vt:lpstr>
      <vt:lpstr>-apple-system</vt:lpstr>
      <vt:lpstr>Noto Sans KR</vt:lpstr>
      <vt:lpstr>Ubuntu Condensed</vt:lpstr>
      <vt:lpstr>맑은 고딕</vt:lpstr>
      <vt:lpstr>Arial</vt:lpstr>
      <vt:lpstr>Office 테마</vt:lpstr>
      <vt:lpstr>밑바닥부터 시작하는 딥러닝 -사이토 고키-  황의지</vt:lpstr>
      <vt:lpstr>CHAPTER 7. CNN</vt:lpstr>
      <vt:lpstr>7.2.1 완전연결 계층의 문제점</vt:lpstr>
      <vt:lpstr>7.2.2 합성곱 연산</vt:lpstr>
      <vt:lpstr>7.2.2 합성곱 연산</vt:lpstr>
      <vt:lpstr>7.2.3 패딩</vt:lpstr>
      <vt:lpstr>7.2.4 스트라이드</vt:lpstr>
      <vt:lpstr>7.2.5 3차원 데이터의 합성곱 연산</vt:lpstr>
      <vt:lpstr>PowerPoint 프레젠테이션</vt:lpstr>
      <vt:lpstr>7.2.6 블록으로 생각하기</vt:lpstr>
      <vt:lpstr>7.2.7 배치 처리</vt:lpstr>
      <vt:lpstr>7.3 풀링 계층</vt:lpstr>
      <vt:lpstr>7.3 풀링 계층</vt:lpstr>
      <vt:lpstr>7.4.1 4차원 배열</vt:lpstr>
      <vt:lpstr>7.4.2 im2col로 데이터 전개하기</vt:lpstr>
      <vt:lpstr>7.4.2 im2col로 데이터 전개하기</vt:lpstr>
      <vt:lpstr>7.4.2 im2col로 데이터 전개하기</vt:lpstr>
      <vt:lpstr>7.4.2 im2col로 데이터 전개하기</vt:lpstr>
      <vt:lpstr>7.4.2 im2col로 데이터 전개하기</vt:lpstr>
      <vt:lpstr>7.4.2 im2col로 데이터 전개하기</vt:lpstr>
      <vt:lpstr>7.4.2 im2col로 데이터 전개하기</vt:lpstr>
      <vt:lpstr>7.4.2 im2col로 데이터 전개하기</vt:lpstr>
      <vt:lpstr>7.4.3 합성곱 계층 구현하기</vt:lpstr>
      <vt:lpstr>7.4.3 합성곱 계층 구현하기</vt:lpstr>
      <vt:lpstr>7.4.3 합성곱 계층 구현하기</vt:lpstr>
      <vt:lpstr>7.4.3 합성곱 계층 구현하기</vt:lpstr>
      <vt:lpstr>7.4.3 합성곱 계층 구현하기</vt:lpstr>
      <vt:lpstr>7.4.3 합성곱 계층 구현하기</vt:lpstr>
      <vt:lpstr>7.4.3 합성곱 계층 구현하기</vt:lpstr>
      <vt:lpstr>7.4.3 합성곱 계층 구현하기</vt:lpstr>
      <vt:lpstr>PowerPoint 프레젠테이션</vt:lpstr>
      <vt:lpstr>7.4.4. 풀링 계층 구현하기</vt:lpstr>
      <vt:lpstr>7.4.4. 풀링 계층 구현하기</vt:lpstr>
      <vt:lpstr>7.4.4. 풀링 계층 구현하기</vt:lpstr>
      <vt:lpstr>7.4.4. 풀링 계층 구현하기</vt:lpstr>
      <vt:lpstr>7.4.4. 풀링 계층 구현하기</vt:lpstr>
      <vt:lpstr>7.5 CNN 구현하기</vt:lpstr>
      <vt:lpstr>7.5 CNN 구현하기</vt:lpstr>
      <vt:lpstr>7.5 CNN 구현하기</vt:lpstr>
      <vt:lpstr>7.5 CNN 구현하기</vt:lpstr>
      <vt:lpstr>7.5 CNN 구현하기</vt:lpstr>
      <vt:lpstr>7.6 CNN 시각화하기</vt:lpstr>
      <vt:lpstr>7.6 CNN 시각화하기</vt:lpstr>
      <vt:lpstr>7.6.1 1번째 층의 가중치 시각화하기 </vt:lpstr>
      <vt:lpstr>7.6.1 1번째 층의 가중치 시각화하기 </vt:lpstr>
      <vt:lpstr>7.6.1 1번째 층의 가중치 시각화하기 </vt:lpstr>
      <vt:lpstr>7.6.1 1번째 층의 가중치 시각화하기 </vt:lpstr>
      <vt:lpstr>7.6.2 층 깊이에 따른 추출 정보 변화</vt:lpstr>
      <vt:lpstr>7.7.1 LeNet</vt:lpstr>
      <vt:lpstr>7.7.2 AlexNet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666</cp:revision>
  <dcterms:created xsi:type="dcterms:W3CDTF">2024-01-23T12:02:33Z</dcterms:created>
  <dcterms:modified xsi:type="dcterms:W3CDTF">2024-02-20T02:37:11Z</dcterms:modified>
</cp:coreProperties>
</file>